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6"/>
  </p:notesMasterIdLst>
  <p:sldIdLst>
    <p:sldId id="437" r:id="rId2"/>
    <p:sldId id="438" r:id="rId3"/>
    <p:sldId id="498" r:id="rId4"/>
    <p:sldId id="439" r:id="rId5"/>
    <p:sldId id="440" r:id="rId6"/>
    <p:sldId id="441" r:id="rId7"/>
    <p:sldId id="499" r:id="rId8"/>
    <p:sldId id="500" r:id="rId9"/>
    <p:sldId id="474" r:id="rId10"/>
    <p:sldId id="475" r:id="rId11"/>
    <p:sldId id="476" r:id="rId12"/>
    <p:sldId id="501" r:id="rId13"/>
    <p:sldId id="477" r:id="rId14"/>
    <p:sldId id="472" r:id="rId15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00FF"/>
    <a:srgbClr val="0000CC"/>
    <a:srgbClr val="339933"/>
    <a:srgbClr val="FF0000"/>
    <a:srgbClr val="000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3C2A18-346B-4415-8B2E-B359ED19EB5B}" v="6" dt="2020-11-08T08:45:19.2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731" autoAdjust="0"/>
  </p:normalViewPr>
  <p:slideViewPr>
    <p:cSldViewPr>
      <p:cViewPr varScale="1">
        <p:scale>
          <a:sx n="72" d="100"/>
          <a:sy n="72" d="100"/>
        </p:scale>
        <p:origin x="984" y="64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黑" userId="93b7902d-c078-4d6f-b7cd-70530e4b37b2" providerId="ADAL" clId="{743C2A18-346B-4415-8B2E-B359ED19EB5B}"/>
    <pc:docChg chg="modSld">
      <pc:chgData name="小黑" userId="93b7902d-c078-4d6f-b7cd-70530e4b37b2" providerId="ADAL" clId="{743C2A18-346B-4415-8B2E-B359ED19EB5B}" dt="2020-11-08T08:45:19.203" v="2"/>
      <pc:docMkLst>
        <pc:docMk/>
      </pc:docMkLst>
      <pc:sldChg chg="modSp">
        <pc:chgData name="小黑" userId="93b7902d-c078-4d6f-b7cd-70530e4b37b2" providerId="ADAL" clId="{743C2A18-346B-4415-8B2E-B359ED19EB5B}" dt="2020-11-08T08:45:19.203" v="2"/>
        <pc:sldMkLst>
          <pc:docMk/>
          <pc:sldMk cId="0" sldId="477"/>
        </pc:sldMkLst>
        <pc:graphicFrameChg chg="mod">
          <ac:chgData name="小黑" userId="93b7902d-c078-4d6f-b7cd-70530e4b37b2" providerId="ADAL" clId="{743C2A18-346B-4415-8B2E-B359ED19EB5B}" dt="2020-11-08T08:45:19.203" v="2"/>
          <ac:graphicFrameMkLst>
            <pc:docMk/>
            <pc:sldMk cId="0" sldId="477"/>
            <ac:graphicFrameMk id="412773" creationId="{F7E60079-F21E-48C0-A9D2-FD7B9103C582}"/>
          </ac:graphicFrameMkLst>
        </pc:graphicFrame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8.wmf"/><Relationship Id="rId1" Type="http://schemas.openxmlformats.org/officeDocument/2006/relationships/image" Target="../media/image24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8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29.wmf"/><Relationship Id="rId5" Type="http://schemas.openxmlformats.org/officeDocument/2006/relationships/image" Target="../media/image17.wmf"/><Relationship Id="rId4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AFA3712E-ED55-45FF-A10C-24803B57C1D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BB248457-7BBE-4A1F-B83F-D953CD8CE95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6" name="Rectangle 4">
            <a:extLst>
              <a:ext uri="{FF2B5EF4-FFF2-40B4-BE49-F238E27FC236}">
                <a16:creationId xmlns:a16="http://schemas.microsoft.com/office/drawing/2014/main" id="{E8027532-F8CF-4260-8F51-7D69A97551E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C87E3A60-74BB-413C-8657-D26CA6A1D33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0BDD6FF1-08E3-4B49-89E4-0597461B04B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9" name="Rectangle 7">
            <a:extLst>
              <a:ext uri="{FF2B5EF4-FFF2-40B4-BE49-F238E27FC236}">
                <a16:creationId xmlns:a16="http://schemas.microsoft.com/office/drawing/2014/main" id="{3FCB8A5F-B223-4DD1-8FE4-3A53783345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</a:defRPr>
            </a:lvl1pPr>
          </a:lstStyle>
          <a:p>
            <a:fld id="{A0742513-4426-4BFD-A7BC-A8982364D737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9CF614E-2B1D-44A0-94B4-7F40835FAC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690E69-2F1A-4104-B77D-307A0CF42821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368642" name="Rectangle 2">
            <a:extLst>
              <a:ext uri="{FF2B5EF4-FFF2-40B4-BE49-F238E27FC236}">
                <a16:creationId xmlns:a16="http://schemas.microsoft.com/office/drawing/2014/main" id="{BBAADE7D-B55C-4127-946C-542F10DBC3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>
            <a:extLst>
              <a:ext uri="{FF2B5EF4-FFF2-40B4-BE49-F238E27FC236}">
                <a16:creationId xmlns:a16="http://schemas.microsoft.com/office/drawing/2014/main" id="{6E6BA918-0A2B-4343-BF16-CF6086EE0D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图中看出，谐波次数越高，幅值分量越小，对原波形的贡献越小，所以在一定条件下可忽略高次谐波。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059F5981-7532-4FD8-8EDD-4C67170175E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anose="02010509060101010101" pitchFamily="49" charset="-122"/>
              </a:defRPr>
            </a:lvl1pPr>
          </a:lstStyle>
          <a:p>
            <a:pPr lvl="0"/>
            <a:r>
              <a:rPr lang="en-US" altLang="zh-CN" noProof="0"/>
              <a:t>abcd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FB09F9FF-075C-4E87-A6E9-CD4665F442E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US" altLang="zh-CN" noProof="0"/>
              <a:t>abcdefg</a:t>
            </a:r>
          </a:p>
        </p:txBody>
      </p:sp>
      <p:sp>
        <p:nvSpPr>
          <p:cNvPr id="93188" name="Rectangle 4">
            <a:extLst>
              <a:ext uri="{FF2B5EF4-FFF2-40B4-BE49-F238E27FC236}">
                <a16:creationId xmlns:a16="http://schemas.microsoft.com/office/drawing/2014/main" id="{E3C99C3E-1549-4EA0-BC2F-D9EB1DA5A9A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3189" name="Rectangle 5">
            <a:extLst>
              <a:ext uri="{FF2B5EF4-FFF2-40B4-BE49-F238E27FC236}">
                <a16:creationId xmlns:a16="http://schemas.microsoft.com/office/drawing/2014/main" id="{8D95B4C9-3B23-45B1-866E-8C457048D6F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3190" name="Rectangle 6">
            <a:extLst>
              <a:ext uri="{FF2B5EF4-FFF2-40B4-BE49-F238E27FC236}">
                <a16:creationId xmlns:a16="http://schemas.microsoft.com/office/drawing/2014/main" id="{6B6E4C10-4FA9-4306-930A-E8874F83B66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840E975-D3B9-4671-B40E-5E2F220BF101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3191" name="AutoShape 7">
            <a:extLst>
              <a:ext uri="{FF2B5EF4-FFF2-40B4-BE49-F238E27FC236}">
                <a16:creationId xmlns:a16="http://schemas.microsoft.com/office/drawing/2014/main" id="{2F732193-3514-4B53-9298-5C416DB74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b="0">
              <a:latin typeface="Times New Roman" panose="02020603050405020304" pitchFamily="18" charset="0"/>
            </a:endParaRPr>
          </a:p>
        </p:txBody>
      </p:sp>
      <p:pic>
        <p:nvPicPr>
          <p:cNvPr id="93192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861B7E6-89D8-47EF-A020-DC44BEEFAE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3" name="Picture 9">
            <a:hlinkClick r:id="" action="ppaction://hlinkshowjump?jump=endshow"/>
            <a:extLst>
              <a:ext uri="{FF2B5EF4-FFF2-40B4-BE49-F238E27FC236}">
                <a16:creationId xmlns:a16="http://schemas.microsoft.com/office/drawing/2014/main" id="{4D786083-442E-4041-AAE0-86B82E501F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4" name="Picture 1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79FEA63-C9FD-494F-9493-84A2009FDD2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33576F-EB4D-4CCB-B1B1-A07977EBF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30A7EB-C8ED-45BC-AA8C-5D81DCBC2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1EBF92-755B-4A7B-9A4E-DE3DC4DC6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667FDD6-D39B-4036-A368-DF938BF86A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1CCAB30-ED8B-4032-93F7-0F8DCB11811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09404000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360843-0F66-4806-8C1D-530DC903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4B1D22E-AF1F-4A2B-A1A5-05260902A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6E032A-67CE-40E5-9572-81454A20C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D963B45-386B-4C1F-8649-8B32FF9644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BC833E4-1DAC-4BE4-AD1B-0D5AC196BD2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7542627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A2AF7E-1917-403B-8BB1-28AF1872C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252084-A2A7-46BA-B05E-725271A80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53CCDA7-A35C-4854-A02B-86BB7FE058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4830186-712F-4201-B6DF-CD3D7AA51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D4F417B-FEBC-40AE-AF35-965C726F3F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B57CD6-1DAF-4494-B1B0-67FBE4DA5C1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7306188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250B27-9CD5-4841-A2C7-D42F7C621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AE081C7-857E-4869-9B5B-6BB2233AF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310948A-C33F-4DD4-9F80-11F8EED7E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79405CF-0543-482B-AA56-DE147E07DF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85DB18C-BF36-4845-B045-3CBD025886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71BEB1F-0BBB-453D-AB05-FFE0EFB45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573F7480-6EFB-4B69-8551-381F2D69AB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E08068-01BB-429F-9487-C07704B7AC5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30019479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3AC402-EAFD-4C24-AFF6-58380158D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EFD3A8E-6015-49B1-ACF4-0DE214D25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951CCB-0A92-4E56-A928-A08B5E563B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101916B-0E61-4399-826E-325B470D348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98134184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5B07C48-C282-4E6B-A1F2-A09281280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D99BBF8-2AFF-4B28-80DE-6EBC3D36C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F79604D-4D27-4585-84DE-F4B8614F698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3383536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07C464-FB17-483D-89BF-0BEF3E829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AAEF20-3349-4E8E-854F-BECBB31E5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6A5A25A-1F09-405D-82EA-365C4AB99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0048B65-06CF-489C-A2E9-97029875E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E8D57F-E180-4650-9430-19641E2839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7417A8-53B2-4B79-BE9B-64131394E64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41787104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AE2695-9163-4B21-B4F8-97A96EF71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9E2D63A-DE73-4856-BC74-745285931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4DA28A7-5DA1-4130-BBCC-78989793D6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4A0721F-9651-416D-AB55-554605D18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55F841-BCB7-48D9-9F05-356D3BBC3F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1BEA5E-2BB3-43BD-9C3A-29F7CC30C52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64418467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8F6047-72E6-45E3-BA15-B3565AB1A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9CA0E70-AD6B-45F1-8118-DEDCCF848F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00B776-FFE3-4BA0-A73E-7717580F0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B466265-AD01-47B6-9195-F8DE2CC0109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589EF8E-7CE0-4B56-9627-EE8A1214D34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57788420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08E3F66-1232-4B58-BDFC-3888CDF755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0D24237-B760-4E9E-BF94-69ED4B918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9FA7B60-A5B9-44E5-ABEA-6A0BDB8CD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5057BC7-360D-405D-A8A3-D7EB78DD73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B5E59AE-AE49-496B-ABD3-FE0B1235FF1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04370053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E0E0E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DE1D08EA-A677-412D-A4F0-7924EAB0F7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4957A54F-7497-4CFA-BE4E-A43E7EEDCE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2164" name="AutoShape 4">
            <a:extLst>
              <a:ext uri="{FF2B5EF4-FFF2-40B4-BE49-F238E27FC236}">
                <a16:creationId xmlns:a16="http://schemas.microsoft.com/office/drawing/2014/main" id="{FB563180-E352-46F0-A7A8-AC9B3A7C8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b="0">
              <a:latin typeface="Times New Roman" panose="02020603050405020304" pitchFamily="18" charset="0"/>
            </a:endParaRPr>
          </a:p>
        </p:txBody>
      </p:sp>
      <p:sp>
        <p:nvSpPr>
          <p:cNvPr id="92165" name="Line 5">
            <a:extLst>
              <a:ext uri="{FF2B5EF4-FFF2-40B4-BE49-F238E27FC236}">
                <a16:creationId xmlns:a16="http://schemas.microsoft.com/office/drawing/2014/main" id="{68D09A26-D476-42AC-984A-7A7F9F6416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97FDDB9B-5392-4D47-BCFB-1F02190DF53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2168" name="Rectangle 8">
            <a:extLst>
              <a:ext uri="{FF2B5EF4-FFF2-40B4-BE49-F238E27FC236}">
                <a16:creationId xmlns:a16="http://schemas.microsoft.com/office/drawing/2014/main" id="{9D4A253D-95AD-487B-9D04-48C798A81A4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</a:defRPr>
            </a:lvl1pPr>
          </a:lstStyle>
          <a:p>
            <a:fld id="{976D3705-3963-4E00-A5D8-91BA16FFD8F4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92172" name="Pictur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81C0895-B669-4580-A75C-2D36636BF1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3" name="Picture 13">
            <a:hlinkClick r:id="" action="ppaction://hlinkshowjump?jump=endshow"/>
            <a:extLst>
              <a:ext uri="{FF2B5EF4-FFF2-40B4-BE49-F238E27FC236}">
                <a16:creationId xmlns:a16="http://schemas.microsoft.com/office/drawing/2014/main" id="{98E49534-BE83-4281-BA0B-FB95F7D545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4" name="Picture 1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597ABF2-AF12-4577-B5C8-90E0F5ED2B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>
    <p:random/>
  </p:transition>
  <p:txStyles>
    <p:titleStyle>
      <a:lvl1pPr algn="l" rtl="0" fontAlgn="base">
        <a:spcBef>
          <a:spcPct val="0"/>
        </a:spcBef>
        <a:spcAft>
          <a:spcPct val="0"/>
        </a:spcAft>
        <a:defRPr sz="3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ch06-6.ppt" TargetMode="External"/><Relationship Id="rId3" Type="http://schemas.openxmlformats.org/officeDocument/2006/relationships/slide" Target="slide4.xml"/><Relationship Id="rId7" Type="http://schemas.openxmlformats.org/officeDocument/2006/relationships/hyperlink" Target="ch06-5.ppt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hyperlink" Target="ch06-4.ppt" TargetMode="External"/><Relationship Id="rId5" Type="http://schemas.openxmlformats.org/officeDocument/2006/relationships/hyperlink" Target="ch06-3.ppt" TargetMode="External"/><Relationship Id="rId4" Type="http://schemas.openxmlformats.org/officeDocument/2006/relationships/hyperlink" Target="ch06-2.pp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12.bin"/><Relationship Id="rId18" Type="http://schemas.openxmlformats.org/officeDocument/2006/relationships/image" Target="../media/image16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5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20.bin"/><Relationship Id="rId18" Type="http://schemas.openxmlformats.org/officeDocument/2006/relationships/image" Target="../media/image10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1.wmf"/><Relationship Id="rId1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3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22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29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4.bin"/><Relationship Id="rId10" Type="http://schemas.openxmlformats.org/officeDocument/2006/relationships/oleObject" Target="../embeddings/oleObject27.bin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2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2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25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40.bin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18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2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62" name="Rectangle 18">
            <a:extLst>
              <a:ext uri="{FF2B5EF4-FFF2-40B4-BE49-F238E27FC236}">
                <a16:creationId xmlns:a16="http://schemas.microsoft.com/office/drawing/2014/main" id="{ED7777ED-6AA3-4238-8DC5-0A3DCDD8A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88913"/>
            <a:ext cx="7793037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en-US" altLang="zh-CN">
                <a:solidFill>
                  <a:schemeClr val="accent2"/>
                </a:solidFill>
                <a:latin typeface="Times New Roman" panose="02020603050405020304" pitchFamily="18" charset="0"/>
              </a:rPr>
              <a:t>6 .</a:t>
            </a:r>
            <a:r>
              <a:rPr lang="en-US" altLang="zh-CN">
                <a:solidFill>
                  <a:schemeClr val="accent2"/>
                </a:solidFill>
                <a:latin typeface="楷体_GB2312" pitchFamily="49" charset="-122"/>
              </a:rPr>
              <a:t> </a:t>
            </a:r>
            <a:r>
              <a:rPr lang="zh-CN" altLang="en-US">
                <a:solidFill>
                  <a:schemeClr val="accent2"/>
                </a:solidFill>
                <a:latin typeface="楷体_GB2312" pitchFamily="49" charset="-122"/>
              </a:rPr>
              <a:t>时序逻辑电路</a:t>
            </a:r>
          </a:p>
        </p:txBody>
      </p:sp>
      <p:sp>
        <p:nvSpPr>
          <p:cNvPr id="364564" name="Rectangle 20">
            <a:extLst>
              <a:ext uri="{FF2B5EF4-FFF2-40B4-BE49-F238E27FC236}">
                <a16:creationId xmlns:a16="http://schemas.microsoft.com/office/drawing/2014/main" id="{5F1B3D96-5B69-4BFD-BAD0-A5FC2F799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800" y="1443038"/>
            <a:ext cx="8621713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3200" dirty="0">
                <a:solidFill>
                  <a:srgbClr val="000066"/>
                </a:solidFill>
                <a:ea typeface="楷体_GB2312" pitchFamily="49" charset="-122"/>
                <a:hlinkClick r:id="rId3" action="ppaction://hlinksldjump"/>
              </a:rPr>
              <a:t>6.1 </a:t>
            </a:r>
            <a:r>
              <a:rPr kumimoji="0" lang="zh-CN" altLang="en-US" sz="3200" dirty="0">
                <a:solidFill>
                  <a:srgbClr val="000066"/>
                </a:solidFill>
                <a:ea typeface="楷体_GB2312" pitchFamily="49" charset="-122"/>
                <a:hlinkClick r:id="rId3" action="ppaction://hlinksldjump"/>
              </a:rPr>
              <a:t>时序逻辑电路的基本概念</a:t>
            </a:r>
            <a:endParaRPr kumimoji="0" lang="zh-CN" altLang="en-US" sz="3200" dirty="0">
              <a:solidFill>
                <a:srgbClr val="000066"/>
              </a:solidFill>
              <a:ea typeface="楷体_GB2312" pitchFamily="49" charset="-122"/>
            </a:endParaRPr>
          </a:p>
        </p:txBody>
      </p:sp>
      <p:sp>
        <p:nvSpPr>
          <p:cNvPr id="364568" name="Rectangle 24">
            <a:extLst>
              <a:ext uri="{FF2B5EF4-FFF2-40B4-BE49-F238E27FC236}">
                <a16:creationId xmlns:a16="http://schemas.microsoft.com/office/drawing/2014/main" id="{6D4C9781-34C3-4CEF-988E-5B764DCEC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8" y="2087563"/>
            <a:ext cx="779462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3200">
                <a:solidFill>
                  <a:srgbClr val="000066"/>
                </a:solidFill>
                <a:ea typeface="楷体_GB2312" pitchFamily="49" charset="-122"/>
                <a:hlinkClick r:id="rId4" action="ppaction://hlinkpres?slideindex=1&amp;slidetitle="/>
              </a:rPr>
              <a:t>6.2 </a:t>
            </a:r>
            <a:r>
              <a:rPr kumimoji="0" lang="zh-CN" altLang="en-US" sz="3200">
                <a:solidFill>
                  <a:srgbClr val="000066"/>
                </a:solidFill>
                <a:ea typeface="楷体_GB2312" pitchFamily="49" charset="-122"/>
                <a:hlinkClick r:id="rId4" action="ppaction://hlinkpres?slideindex=1&amp;slidetitle="/>
              </a:rPr>
              <a:t>同步 时序逻辑电路的分析</a:t>
            </a:r>
            <a:endParaRPr kumimoji="0" lang="zh-CN" altLang="en-US" sz="3200">
              <a:solidFill>
                <a:srgbClr val="000066"/>
              </a:solidFill>
              <a:ea typeface="楷体_GB2312" pitchFamily="49" charset="-122"/>
            </a:endParaRPr>
          </a:p>
        </p:txBody>
      </p:sp>
      <p:sp>
        <p:nvSpPr>
          <p:cNvPr id="364569" name="Rectangle 25">
            <a:extLst>
              <a:ext uri="{FF2B5EF4-FFF2-40B4-BE49-F238E27FC236}">
                <a16:creationId xmlns:a16="http://schemas.microsoft.com/office/drawing/2014/main" id="{DD35626A-DBC1-4833-8884-25F99D3F3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860675"/>
            <a:ext cx="7561263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3200">
                <a:solidFill>
                  <a:srgbClr val="000066"/>
                </a:solidFill>
                <a:ea typeface="楷体_GB2312" pitchFamily="49" charset="-122"/>
                <a:hlinkClick r:id="rId5" action="ppaction://hlinkpres?slideindex=1&amp;slidetitle="/>
              </a:rPr>
              <a:t>6.3 </a:t>
            </a:r>
            <a:r>
              <a:rPr kumimoji="0" lang="zh-CN" altLang="en-US" sz="3200">
                <a:solidFill>
                  <a:srgbClr val="000066"/>
                </a:solidFill>
                <a:ea typeface="楷体_GB2312" pitchFamily="49" charset="-122"/>
                <a:hlinkClick r:id="rId5" action="ppaction://hlinkpres?slideindex=1&amp;slidetitle="/>
              </a:rPr>
              <a:t>同步 时序逻辑电路的设计</a:t>
            </a:r>
            <a:endParaRPr kumimoji="0" lang="zh-CN" altLang="en-US" sz="3200">
              <a:solidFill>
                <a:srgbClr val="000066"/>
              </a:solidFill>
              <a:ea typeface="楷体_GB2312" pitchFamily="49" charset="-122"/>
            </a:endParaRPr>
          </a:p>
        </p:txBody>
      </p:sp>
      <p:sp>
        <p:nvSpPr>
          <p:cNvPr id="364570" name="Rectangle 26">
            <a:extLst>
              <a:ext uri="{FF2B5EF4-FFF2-40B4-BE49-F238E27FC236}">
                <a16:creationId xmlns:a16="http://schemas.microsoft.com/office/drawing/2014/main" id="{C955A77C-CA6B-4655-B637-82924F15B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581400"/>
            <a:ext cx="80645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3200">
                <a:solidFill>
                  <a:srgbClr val="000066"/>
                </a:solidFill>
                <a:ea typeface="楷体_GB2312" pitchFamily="49" charset="-122"/>
                <a:hlinkClick r:id="rId6" action="ppaction://hlinkpres?slideindex=1&amp;slidetitle="/>
              </a:rPr>
              <a:t>6.4 </a:t>
            </a:r>
            <a:r>
              <a:rPr kumimoji="0" lang="zh-CN" altLang="en-US" sz="3200">
                <a:solidFill>
                  <a:srgbClr val="000066"/>
                </a:solidFill>
                <a:ea typeface="楷体_GB2312" pitchFamily="49" charset="-122"/>
                <a:hlinkClick r:id="rId6" action="ppaction://hlinkpres?slideindex=1&amp;slidetitle="/>
              </a:rPr>
              <a:t>异步 时序逻辑电路的分析</a:t>
            </a:r>
            <a:endParaRPr kumimoji="0" lang="zh-CN" altLang="en-US" sz="3200">
              <a:solidFill>
                <a:srgbClr val="000066"/>
              </a:solidFill>
              <a:ea typeface="楷体_GB2312" pitchFamily="49" charset="-122"/>
            </a:endParaRPr>
          </a:p>
        </p:txBody>
      </p:sp>
      <p:sp>
        <p:nvSpPr>
          <p:cNvPr id="364571" name="Rectangle 27">
            <a:extLst>
              <a:ext uri="{FF2B5EF4-FFF2-40B4-BE49-F238E27FC236}">
                <a16:creationId xmlns:a16="http://schemas.microsoft.com/office/drawing/2014/main" id="{6FBFC7BF-3D8C-44EB-932E-C848AF82F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229100"/>
            <a:ext cx="860425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3200">
                <a:solidFill>
                  <a:srgbClr val="000066"/>
                </a:solidFill>
                <a:ea typeface="楷体_GB2312" pitchFamily="49" charset="-122"/>
                <a:hlinkClick r:id="rId7" action="ppaction://hlinkpres?slideindex=1&amp;slidetitle="/>
              </a:rPr>
              <a:t>6.5 </a:t>
            </a:r>
            <a:r>
              <a:rPr kumimoji="0" lang="zh-CN" altLang="en-US" sz="3200">
                <a:solidFill>
                  <a:srgbClr val="000066"/>
                </a:solidFill>
                <a:ea typeface="楷体_GB2312" pitchFamily="49" charset="-122"/>
                <a:hlinkClick r:id="rId7" action="ppaction://hlinkpres?slideindex=1&amp;slidetitle="/>
              </a:rPr>
              <a:t>若干典型的时序逻辑电路</a:t>
            </a:r>
            <a:endParaRPr kumimoji="0" lang="zh-CN" altLang="en-US" sz="3200">
              <a:solidFill>
                <a:srgbClr val="000066"/>
              </a:solidFill>
              <a:ea typeface="楷体_GB2312" pitchFamily="49" charset="-122"/>
            </a:endParaRPr>
          </a:p>
        </p:txBody>
      </p:sp>
      <p:sp>
        <p:nvSpPr>
          <p:cNvPr id="364572" name="Rectangle 28">
            <a:extLst>
              <a:ext uri="{FF2B5EF4-FFF2-40B4-BE49-F238E27FC236}">
                <a16:creationId xmlns:a16="http://schemas.microsoft.com/office/drawing/2014/main" id="{32F672FC-6208-4F9D-9DB6-4AE502379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661025"/>
            <a:ext cx="860425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3200">
                <a:solidFill>
                  <a:srgbClr val="000066"/>
                </a:solidFill>
                <a:ea typeface="楷体_GB2312" pitchFamily="49" charset="-122"/>
              </a:rPr>
              <a:t>6.7 </a:t>
            </a:r>
            <a:r>
              <a:rPr kumimoji="0" lang="zh-CN" altLang="en-US" sz="3200">
                <a:solidFill>
                  <a:srgbClr val="000066"/>
                </a:solidFill>
                <a:ea typeface="楷体_GB2312" pitchFamily="49" charset="-122"/>
              </a:rPr>
              <a:t>用</a:t>
            </a:r>
            <a:r>
              <a:rPr kumimoji="0" lang="en-US" altLang="zh-CN" sz="3200">
                <a:solidFill>
                  <a:srgbClr val="000066"/>
                </a:solidFill>
                <a:ea typeface="楷体_GB2312" pitchFamily="49" charset="-122"/>
              </a:rPr>
              <a:t>Verilog</a:t>
            </a:r>
            <a:r>
              <a:rPr kumimoji="0" lang="zh-CN" altLang="en-US" sz="3200">
                <a:solidFill>
                  <a:srgbClr val="000066"/>
                </a:solidFill>
                <a:ea typeface="楷体_GB2312" pitchFamily="49" charset="-122"/>
              </a:rPr>
              <a:t>描述时序逻辑电路</a:t>
            </a:r>
          </a:p>
        </p:txBody>
      </p:sp>
      <p:sp>
        <p:nvSpPr>
          <p:cNvPr id="364573" name="Rectangle 29">
            <a:extLst>
              <a:ext uri="{FF2B5EF4-FFF2-40B4-BE49-F238E27FC236}">
                <a16:creationId xmlns:a16="http://schemas.microsoft.com/office/drawing/2014/main" id="{4AD051AC-9D7B-4626-8402-AD9C1E161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868863"/>
            <a:ext cx="860425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3200">
                <a:solidFill>
                  <a:srgbClr val="000066"/>
                </a:solidFill>
                <a:ea typeface="楷体_GB2312" pitchFamily="49" charset="-122"/>
                <a:hlinkClick r:id="rId8" action="ppaction://hlinkpres?slideindex=1&amp;slidetitle="/>
              </a:rPr>
              <a:t>6.6 </a:t>
            </a:r>
            <a:r>
              <a:rPr kumimoji="0" lang="zh-CN" altLang="en-US" sz="3200">
                <a:solidFill>
                  <a:srgbClr val="000066"/>
                </a:solidFill>
                <a:ea typeface="楷体_GB2312" pitchFamily="49" charset="-122"/>
                <a:hlinkClick r:id="rId8" action="ppaction://hlinkpres?slideindex=1&amp;slidetitle="/>
              </a:rPr>
              <a:t>简单的时序可编程逻辑器件</a:t>
            </a:r>
            <a:r>
              <a:rPr kumimoji="0" lang="en-US" altLang="zh-CN" sz="3200">
                <a:solidFill>
                  <a:srgbClr val="000066"/>
                </a:solidFill>
                <a:ea typeface="楷体_GB2312" pitchFamily="49" charset="-122"/>
                <a:hlinkClick r:id="rId8" action="ppaction://hlinkpres?slideindex=1&amp;slidetitle="/>
              </a:rPr>
              <a:t>GAL</a:t>
            </a:r>
            <a:endParaRPr kumimoji="0" lang="en-US" altLang="zh-CN" sz="3200">
              <a:solidFill>
                <a:srgbClr val="000066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622" name="Rectangle 54">
            <a:extLst>
              <a:ext uri="{FF2B5EF4-FFF2-40B4-BE49-F238E27FC236}">
                <a16:creationId xmlns:a16="http://schemas.microsoft.com/office/drawing/2014/main" id="{46E02120-9A1A-4482-99EE-1B3D04533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260350"/>
            <a:ext cx="3240088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32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教学基本要求</a:t>
            </a:r>
          </a:p>
        </p:txBody>
      </p:sp>
      <p:sp>
        <p:nvSpPr>
          <p:cNvPr id="365623" name="Rectangle 55">
            <a:extLst>
              <a:ext uri="{FF2B5EF4-FFF2-40B4-BE49-F238E27FC236}">
                <a16:creationId xmlns:a16="http://schemas.microsoft.com/office/drawing/2014/main" id="{EEB9BB64-8693-4CDA-8C06-852EF27A4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338" y="2166938"/>
            <a:ext cx="8351837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2800">
                <a:solidFill>
                  <a:srgbClr val="000066"/>
                </a:solidFill>
                <a:ea typeface="楷体_GB2312" pitchFamily="49" charset="-122"/>
              </a:rPr>
              <a:t>2</a:t>
            </a:r>
            <a:r>
              <a:rPr kumimoji="0" lang="zh-CN" altLang="en-US" sz="2800">
                <a:solidFill>
                  <a:srgbClr val="000066"/>
                </a:solidFill>
                <a:ea typeface="楷体_GB2312" pitchFamily="49" charset="-122"/>
              </a:rPr>
              <a:t>、熟练掌握时序逻辑电路的分析方法</a:t>
            </a:r>
          </a:p>
        </p:txBody>
      </p:sp>
      <p:sp>
        <p:nvSpPr>
          <p:cNvPr id="365624" name="Rectangle 56">
            <a:extLst>
              <a:ext uri="{FF2B5EF4-FFF2-40B4-BE49-F238E27FC236}">
                <a16:creationId xmlns:a16="http://schemas.microsoft.com/office/drawing/2014/main" id="{E8CD6D9B-6626-480C-BC3B-CD04D7967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800" y="1573213"/>
            <a:ext cx="8621713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2800">
                <a:solidFill>
                  <a:srgbClr val="000066"/>
                </a:solidFill>
                <a:ea typeface="楷体_GB2312" pitchFamily="49" charset="-122"/>
              </a:rPr>
              <a:t>1</a:t>
            </a:r>
            <a:r>
              <a:rPr kumimoji="0" lang="zh-CN" altLang="en-US" sz="2800">
                <a:solidFill>
                  <a:srgbClr val="000066"/>
                </a:solidFill>
                <a:ea typeface="楷体_GB2312" pitchFamily="49" charset="-122"/>
              </a:rPr>
              <a:t>、熟练掌握时序逻辑电路的描述方式及其相互转换。</a:t>
            </a:r>
          </a:p>
        </p:txBody>
      </p:sp>
      <p:sp>
        <p:nvSpPr>
          <p:cNvPr id="365625" name="Rectangle 57">
            <a:extLst>
              <a:ext uri="{FF2B5EF4-FFF2-40B4-BE49-F238E27FC236}">
                <a16:creationId xmlns:a16="http://schemas.microsoft.com/office/drawing/2014/main" id="{1EEB992B-2BE4-450F-9C5F-9A9AD9CBC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778125"/>
            <a:ext cx="8351838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2800">
                <a:solidFill>
                  <a:srgbClr val="000066"/>
                </a:solidFill>
                <a:ea typeface="楷体_GB2312" pitchFamily="49" charset="-122"/>
              </a:rPr>
              <a:t>3</a:t>
            </a:r>
            <a:r>
              <a:rPr kumimoji="0" lang="zh-CN" altLang="en-US" sz="2800">
                <a:solidFill>
                  <a:srgbClr val="000066"/>
                </a:solidFill>
                <a:ea typeface="楷体_GB2312" pitchFamily="49" charset="-122"/>
              </a:rPr>
              <a:t>、熟练掌握时序逻辑电路的设计方法</a:t>
            </a:r>
          </a:p>
        </p:txBody>
      </p:sp>
      <p:sp>
        <p:nvSpPr>
          <p:cNvPr id="365626" name="Rectangle 58">
            <a:extLst>
              <a:ext uri="{FF2B5EF4-FFF2-40B4-BE49-F238E27FC236}">
                <a16:creationId xmlns:a16="http://schemas.microsoft.com/office/drawing/2014/main" id="{1962C0A5-DE72-4C72-A3CF-F9D06F182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427413"/>
            <a:ext cx="86042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4</a:t>
            </a:r>
            <a:r>
              <a:rPr kumimoji="1"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、熟练掌握典型时序逻辑电路计数器、寄存器、移位寄存器的逻辑功能及其应用。</a:t>
            </a:r>
          </a:p>
        </p:txBody>
      </p:sp>
      <p:sp>
        <p:nvSpPr>
          <p:cNvPr id="365627" name="Rectangle 59">
            <a:extLst>
              <a:ext uri="{FF2B5EF4-FFF2-40B4-BE49-F238E27FC236}">
                <a16:creationId xmlns:a16="http://schemas.microsoft.com/office/drawing/2014/main" id="{543833F2-0322-4E1A-80E4-242394BD3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435475"/>
            <a:ext cx="7505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20000"/>
              </a:spcBef>
            </a:pPr>
            <a:r>
              <a:rPr kumimoji="1"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5</a:t>
            </a:r>
            <a:r>
              <a:rPr kumimoji="1"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、正确理解时序可编程器件的原理及其应用。</a:t>
            </a:r>
          </a:p>
        </p:txBody>
      </p:sp>
      <p:sp>
        <p:nvSpPr>
          <p:cNvPr id="365628" name="Rectangle 60">
            <a:extLst>
              <a:ext uri="{FF2B5EF4-FFF2-40B4-BE49-F238E27FC236}">
                <a16:creationId xmlns:a16="http://schemas.microsoft.com/office/drawing/2014/main" id="{CE82C3CE-FFAC-4601-A24C-C475E0055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127625"/>
            <a:ext cx="856773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6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、学会用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Virelog HDL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设计时序电路及时序可编程逻辑器件的方法。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6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6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6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6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6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622" grpId="0" autoUpdateAnimBg="0"/>
      <p:bldP spid="365623" grpId="0" autoUpdateAnimBg="0"/>
      <p:bldP spid="365624" grpId="0" autoUpdateAnimBg="0"/>
      <p:bldP spid="365625" grpId="0" autoUpdateAnimBg="0"/>
      <p:bldP spid="365626" grpId="0" autoUpdateAnimBg="0"/>
      <p:bldP spid="365627" grpId="0" autoUpdateAnimBg="0"/>
      <p:bldP spid="3656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4" name="Rectangle 4">
            <a:extLst>
              <a:ext uri="{FF2B5EF4-FFF2-40B4-BE49-F238E27FC236}">
                <a16:creationId xmlns:a16="http://schemas.microsoft.com/office/drawing/2014/main" id="{443B4854-E10C-4DFC-9201-194434C75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341438"/>
            <a:ext cx="6300788" cy="87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65048" bIns="165048" anchor="ctr">
            <a:spAutoFit/>
          </a:bodyPr>
          <a:lstStyle/>
          <a:p>
            <a:pPr algn="l"/>
            <a:r>
              <a:rPr lang="en-US" altLang="zh-CN" sz="32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6.1  </a:t>
            </a:r>
            <a:r>
              <a:rPr lang="zh-CN" altLang="en-US" sz="36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时序</a:t>
            </a:r>
            <a:r>
              <a:rPr lang="zh-CN" altLang="en-US" sz="32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逻辑电路的基本概念</a:t>
            </a:r>
          </a:p>
        </p:txBody>
      </p:sp>
      <p:sp>
        <p:nvSpPr>
          <p:cNvPr id="440325" name="Rectangle 5">
            <a:extLst>
              <a:ext uri="{FF2B5EF4-FFF2-40B4-BE49-F238E27FC236}">
                <a16:creationId xmlns:a16="http://schemas.microsoft.com/office/drawing/2014/main" id="{C4142566-F636-4160-9F76-9C5451005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717800"/>
            <a:ext cx="6913562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76176" bIns="76176" anchor="ctr">
            <a:spAutoFit/>
          </a:bodyPr>
          <a:lstStyle>
            <a:lvl1pPr indent="27622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3200">
                <a:solidFill>
                  <a:srgbClr val="000066"/>
                </a:solidFill>
                <a:ea typeface="楷体_GB2312" pitchFamily="49" charset="-122"/>
                <a:hlinkClick r:id="rId2" action="ppaction://hlinksldjump"/>
              </a:rPr>
              <a:t>6.1.1 </a:t>
            </a:r>
            <a:r>
              <a:rPr kumimoji="0" lang="zh-CN" altLang="en-US" sz="3200">
                <a:solidFill>
                  <a:srgbClr val="000066"/>
                </a:solidFill>
                <a:ea typeface="楷体_GB2312" pitchFamily="49" charset="-122"/>
                <a:hlinkClick r:id="rId2" action="ppaction://hlinksldjump"/>
              </a:rPr>
              <a:t>时序逻辑电路的模型与分类</a:t>
            </a:r>
            <a:endParaRPr kumimoji="0" lang="zh-CN" altLang="en-US" sz="3200">
              <a:solidFill>
                <a:srgbClr val="000066"/>
              </a:solidFill>
              <a:ea typeface="楷体_GB2312" pitchFamily="49" charset="-122"/>
            </a:endParaRPr>
          </a:p>
        </p:txBody>
      </p:sp>
      <p:sp>
        <p:nvSpPr>
          <p:cNvPr id="440326" name="Rectangle 6">
            <a:extLst>
              <a:ext uri="{FF2B5EF4-FFF2-40B4-BE49-F238E27FC236}">
                <a16:creationId xmlns:a16="http://schemas.microsoft.com/office/drawing/2014/main" id="{EBA1923F-24B2-46F8-B8C3-274AA721C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13" y="3652838"/>
            <a:ext cx="5980112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76176" bIns="76176" anchor="ctr">
            <a:spAutoFit/>
          </a:bodyPr>
          <a:lstStyle>
            <a:lvl1pPr indent="27622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3200">
                <a:solidFill>
                  <a:srgbClr val="000066"/>
                </a:solidFill>
                <a:ea typeface="楷体_GB2312" pitchFamily="49" charset="-122"/>
                <a:hlinkClick r:id="rId3" action="ppaction://hlinksldjump"/>
              </a:rPr>
              <a:t>6.1.2 </a:t>
            </a:r>
            <a:r>
              <a:rPr kumimoji="0" lang="zh-CN" altLang="en-US" sz="3200">
                <a:solidFill>
                  <a:srgbClr val="000066"/>
                </a:solidFill>
                <a:ea typeface="楷体_GB2312" pitchFamily="49" charset="-122"/>
                <a:hlinkClick r:id="rId3" action="ppaction://hlinksldjump"/>
              </a:rPr>
              <a:t>时序电路逻辑功能的表达</a:t>
            </a:r>
            <a:endParaRPr kumimoji="0" lang="zh-CN" altLang="en-US" sz="3200">
              <a:solidFill>
                <a:srgbClr val="000066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670" name="Rectangle 78">
            <a:extLst>
              <a:ext uri="{FF2B5EF4-FFF2-40B4-BE49-F238E27FC236}">
                <a16:creationId xmlns:a16="http://schemas.microsoft.com/office/drawing/2014/main" id="{F736ABFF-0ACD-4F3F-B0FB-ED9C3A577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33375"/>
            <a:ext cx="6300788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65048" bIns="165048" anchor="ctr">
            <a:spAutoFit/>
          </a:bodyPr>
          <a:lstStyle/>
          <a:p>
            <a:pPr algn="l"/>
            <a:r>
              <a:rPr lang="en-US" altLang="zh-CN" sz="32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6.1  </a:t>
            </a:r>
            <a:r>
              <a:rPr lang="zh-CN" altLang="en-US" sz="32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时序逻辑电路的基本概念</a:t>
            </a:r>
          </a:p>
        </p:txBody>
      </p:sp>
      <p:sp>
        <p:nvSpPr>
          <p:cNvPr id="366671" name="Rectangle 79">
            <a:extLst>
              <a:ext uri="{FF2B5EF4-FFF2-40B4-BE49-F238E27FC236}">
                <a16:creationId xmlns:a16="http://schemas.microsoft.com/office/drawing/2014/main" id="{A0E126D8-FEB8-4177-9812-BC1C98379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195388"/>
            <a:ext cx="6483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76176" bIns="76176" anchor="ctr">
            <a:spAutoFit/>
          </a:bodyPr>
          <a:lstStyle>
            <a:lvl1pPr indent="27622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2800">
                <a:solidFill>
                  <a:schemeClr val="accent2"/>
                </a:solidFill>
                <a:ea typeface="楷体_GB2312" pitchFamily="49" charset="-122"/>
              </a:rPr>
              <a:t>6.1.1 </a:t>
            </a:r>
            <a:r>
              <a:rPr kumimoji="0" lang="zh-CN" altLang="en-US" sz="2800">
                <a:solidFill>
                  <a:schemeClr val="accent2"/>
                </a:solidFill>
                <a:ea typeface="楷体_GB2312" pitchFamily="49" charset="-122"/>
              </a:rPr>
              <a:t>时序逻辑电路的基本结构与分类</a:t>
            </a:r>
          </a:p>
        </p:txBody>
      </p:sp>
      <p:sp>
        <p:nvSpPr>
          <p:cNvPr id="366672" name="Rectangle 80">
            <a:extLst>
              <a:ext uri="{FF2B5EF4-FFF2-40B4-BE49-F238E27FC236}">
                <a16:creationId xmlns:a16="http://schemas.microsoft.com/office/drawing/2014/main" id="{108B13FF-5CB2-4591-930E-34F7CAC8C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1730375"/>
            <a:ext cx="48244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76176" bIns="76176" anchor="ctr">
            <a:spAutoFit/>
          </a:bodyPr>
          <a:lstStyle>
            <a:lvl1pPr indent="27622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>
                <a:solidFill>
                  <a:srgbClr val="000066"/>
                </a:solidFill>
                <a:ea typeface="楷体_GB2312" pitchFamily="49" charset="-122"/>
              </a:rPr>
              <a:t>1</a:t>
            </a:r>
            <a:r>
              <a:rPr kumimoji="0"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. </a:t>
            </a:r>
            <a:r>
              <a:rPr kumimoji="0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时序电路的基本结构</a:t>
            </a:r>
          </a:p>
        </p:txBody>
      </p:sp>
      <p:sp>
        <p:nvSpPr>
          <p:cNvPr id="366673" name="Rectangle 81">
            <a:extLst>
              <a:ext uri="{FF2B5EF4-FFF2-40B4-BE49-F238E27FC236}">
                <a16:creationId xmlns:a16="http://schemas.microsoft.com/office/drawing/2014/main" id="{5A23A290-4B09-417F-AC35-3D56ABD00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52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endParaRPr lang="zh-CN" altLang="zh-CN" sz="1800" b="0">
              <a:latin typeface="Arial" panose="020B0604020202020204" pitchFamily="34" charset="0"/>
            </a:endParaRPr>
          </a:p>
        </p:txBody>
      </p:sp>
      <p:graphicFrame>
        <p:nvGraphicFramePr>
          <p:cNvPr id="366674" name="Object 82">
            <a:extLst>
              <a:ext uri="{FF2B5EF4-FFF2-40B4-BE49-F238E27FC236}">
                <a16:creationId xmlns:a16="http://schemas.microsoft.com/office/drawing/2014/main" id="{82B49805-326A-4247-9933-1069A28E78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2133600"/>
          <a:ext cx="6553200" cy="258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图片" r:id="rId4" imgW="2428920" imgH="990720" progId="Word.Picture.8">
                  <p:embed/>
                </p:oleObj>
              </mc:Choice>
              <mc:Fallback>
                <p:oleObj name="图片" r:id="rId4" imgW="2428920" imgH="990720" progId="Word.Picture.8">
                  <p:embed/>
                  <p:pic>
                    <p:nvPicPr>
                      <p:cNvPr id="366674" name="Object 82">
                        <a:extLst>
                          <a:ext uri="{FF2B5EF4-FFF2-40B4-BE49-F238E27FC236}">
                            <a16:creationId xmlns:a16="http://schemas.microsoft.com/office/drawing/2014/main" id="{82B49805-326A-4247-9933-1069A28E78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133600"/>
                        <a:ext cx="6553200" cy="2584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6675" name="Rectangle 83">
            <a:extLst>
              <a:ext uri="{FF2B5EF4-FFF2-40B4-BE49-F238E27FC236}">
                <a16:creationId xmlns:a16="http://schemas.microsoft.com/office/drawing/2014/main" id="{3721E747-7C3D-4E3F-A0ED-E0E294520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5157788"/>
            <a:ext cx="5087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*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电路由组合电路和存储电路组成。 </a:t>
            </a:r>
          </a:p>
        </p:txBody>
      </p:sp>
      <p:sp>
        <p:nvSpPr>
          <p:cNvPr id="366676" name="Rectangle 84">
            <a:extLst>
              <a:ext uri="{FF2B5EF4-FFF2-40B4-BE49-F238E27FC236}">
                <a16:creationId xmlns:a16="http://schemas.microsoft.com/office/drawing/2014/main" id="{63F9A341-2DBB-4C49-A079-AE58E4569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5734050"/>
            <a:ext cx="26368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*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电路存在反馈。 </a:t>
            </a:r>
          </a:p>
        </p:txBody>
      </p:sp>
      <p:sp>
        <p:nvSpPr>
          <p:cNvPr id="366677" name="Rectangle 85">
            <a:extLst>
              <a:ext uri="{FF2B5EF4-FFF2-40B4-BE49-F238E27FC236}">
                <a16:creationId xmlns:a16="http://schemas.microsoft.com/office/drawing/2014/main" id="{0A21BAD8-609A-4805-97EB-22C8969BD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" y="5049838"/>
            <a:ext cx="1717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结构特征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: 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6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6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6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72" grpId="0"/>
      <p:bldP spid="366675" grpId="0" autoUpdateAnimBg="0"/>
      <p:bldP spid="366676" grpId="0" autoUpdateAnimBg="0"/>
      <p:bldP spid="36667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738" name="Rectangle 122">
            <a:extLst>
              <a:ext uri="{FF2B5EF4-FFF2-40B4-BE49-F238E27FC236}">
                <a16:creationId xmlns:a16="http://schemas.microsoft.com/office/drawing/2014/main" id="{687EACA6-2369-4D35-A393-24332534D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268413"/>
            <a:ext cx="3694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输出方程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:	 </a:t>
            </a:r>
            <a:r>
              <a:rPr lang="en-US" altLang="zh-CN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lang="zh-CN" altLang="en-US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＝</a:t>
            </a:r>
            <a:r>
              <a:rPr lang="en-US" altLang="zh-CN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en-US" altLang="zh-CN" i="1" baseline="-25000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en-US" altLang="zh-CN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zh-CN" altLang="en-US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lang="en-US" altLang="zh-CN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) </a:t>
            </a:r>
          </a:p>
        </p:txBody>
      </p:sp>
      <p:sp>
        <p:nvSpPr>
          <p:cNvPr id="367739" name="Rectangle 123">
            <a:extLst>
              <a:ext uri="{FF2B5EF4-FFF2-40B4-BE49-F238E27FC236}">
                <a16:creationId xmlns:a16="http://schemas.microsoft.com/office/drawing/2014/main" id="{254905D4-2CB8-4003-841B-39F3BD668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2216150"/>
            <a:ext cx="4770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激励方程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:        </a:t>
            </a:r>
            <a:r>
              <a:rPr lang="en-US" altLang="zh-CN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E</a:t>
            </a:r>
            <a:r>
              <a:rPr lang="zh-CN" altLang="en-US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＝</a:t>
            </a:r>
            <a:r>
              <a:rPr lang="en-US" altLang="zh-CN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en-US" altLang="zh-CN" i="1" baseline="-25000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en-US" altLang="zh-CN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zh-CN" altLang="en-US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lang="en-US" altLang="zh-CN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) </a:t>
            </a:r>
          </a:p>
        </p:txBody>
      </p:sp>
      <p:sp>
        <p:nvSpPr>
          <p:cNvPr id="367740" name="Rectangle 124">
            <a:extLst>
              <a:ext uri="{FF2B5EF4-FFF2-40B4-BE49-F238E27FC236}">
                <a16:creationId xmlns:a16="http://schemas.microsoft.com/office/drawing/2014/main" id="{42AEDF27-39AC-432E-9C80-80DD8548F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332163"/>
            <a:ext cx="4783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状态方程 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:       </a:t>
            </a:r>
            <a:r>
              <a:rPr lang="en-US" altLang="zh-CN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lang="en-US" altLang="zh-CN" i="1" baseline="30000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n+1</a:t>
            </a:r>
            <a:r>
              <a:rPr lang="zh-CN" altLang="en-US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＝</a:t>
            </a:r>
            <a:r>
              <a:rPr lang="en-US" altLang="zh-CN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en-US" altLang="zh-CN" i="1" baseline="-25000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3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en-US" altLang="zh-CN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E</a:t>
            </a:r>
            <a:r>
              <a:rPr lang="zh-CN" altLang="en-US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lang="en-US" altLang="zh-CN" i="1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lang="en-US" altLang="zh-CN" i="1" baseline="30000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n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) </a:t>
            </a:r>
          </a:p>
        </p:txBody>
      </p:sp>
      <p:sp>
        <p:nvSpPr>
          <p:cNvPr id="367741" name="Rectangle 125">
            <a:extLst>
              <a:ext uri="{FF2B5EF4-FFF2-40B4-BE49-F238E27FC236}">
                <a16:creationId xmlns:a16="http://schemas.microsoft.com/office/drawing/2014/main" id="{FB7CD758-6EB5-49F7-9A53-F6957B8A1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1773238"/>
            <a:ext cx="6337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>
                <a:solidFill>
                  <a:schemeClr val="folHlink"/>
                </a:solidFill>
                <a:latin typeface="Tahoma" panose="020B0604030504040204" pitchFamily="34" charset="0"/>
                <a:ea typeface="楷体_GB2312" pitchFamily="49" charset="-122"/>
              </a:rPr>
              <a:t>表达输出信号与输入信号、状态变量的关系式</a:t>
            </a:r>
          </a:p>
        </p:txBody>
      </p:sp>
      <p:sp>
        <p:nvSpPr>
          <p:cNvPr id="367742" name="Rectangle 126">
            <a:extLst>
              <a:ext uri="{FF2B5EF4-FFF2-40B4-BE49-F238E27FC236}">
                <a16:creationId xmlns:a16="http://schemas.microsoft.com/office/drawing/2014/main" id="{DA7C4593-DCE1-4BF0-89A6-0EC4547D1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2781300"/>
            <a:ext cx="6618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>
                <a:solidFill>
                  <a:schemeClr val="folHlink"/>
                </a:solidFill>
                <a:latin typeface="Tahoma" panose="020B0604030504040204" pitchFamily="34" charset="0"/>
                <a:ea typeface="楷体_GB2312" pitchFamily="49" charset="-122"/>
              </a:rPr>
              <a:t>表达了激励信号与输入信号、状态变量的关系式</a:t>
            </a:r>
          </a:p>
        </p:txBody>
      </p:sp>
      <p:sp>
        <p:nvSpPr>
          <p:cNvPr id="367743" name="Rectangle 127">
            <a:extLst>
              <a:ext uri="{FF2B5EF4-FFF2-40B4-BE49-F238E27FC236}">
                <a16:creationId xmlns:a16="http://schemas.microsoft.com/office/drawing/2014/main" id="{39C42F3A-3075-46DD-8ABF-A3840E71E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5038" y="3932238"/>
            <a:ext cx="5699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>
                <a:solidFill>
                  <a:schemeClr val="folHlink"/>
                </a:solidFill>
                <a:latin typeface="Tahoma" panose="020B0604030504040204" pitchFamily="34" charset="0"/>
                <a:ea typeface="楷体_GB2312" pitchFamily="49" charset="-122"/>
              </a:rPr>
              <a:t>表达存储电路从现态到次态的转换关系式</a:t>
            </a:r>
          </a:p>
        </p:txBody>
      </p:sp>
      <p:graphicFrame>
        <p:nvGraphicFramePr>
          <p:cNvPr id="367744" name="Object 128">
            <a:extLst>
              <a:ext uri="{FF2B5EF4-FFF2-40B4-BE49-F238E27FC236}">
                <a16:creationId xmlns:a16="http://schemas.microsoft.com/office/drawing/2014/main" id="{DA9F21C3-2A17-4991-9068-B3CB604804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5513" y="4491038"/>
          <a:ext cx="4608512" cy="181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图片" r:id="rId5" imgW="2428920" imgH="990720" progId="Word.Picture.8">
                  <p:embed/>
                </p:oleObj>
              </mc:Choice>
              <mc:Fallback>
                <p:oleObj name="图片" r:id="rId5" imgW="2428920" imgH="990720" progId="Word.Picture.8">
                  <p:embed/>
                  <p:pic>
                    <p:nvPicPr>
                      <p:cNvPr id="367744" name="Object 128">
                        <a:extLst>
                          <a:ext uri="{FF2B5EF4-FFF2-40B4-BE49-F238E27FC236}">
                            <a16:creationId xmlns:a16="http://schemas.microsoft.com/office/drawing/2014/main" id="{DA9F21C3-2A17-4991-9068-B3CB604804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491038"/>
                        <a:ext cx="4608512" cy="181768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300"/>
                                        <p:tgtEl>
                                          <p:spTgt spid="367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67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7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67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67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67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67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738" grpId="0" autoUpdateAnimBg="0"/>
      <p:bldP spid="367739" grpId="0"/>
      <p:bldP spid="367740" grpId="0"/>
      <p:bldP spid="367741" grpId="0"/>
      <p:bldP spid="367742" grpId="0"/>
      <p:bldP spid="3677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87" name="Text Box 23">
            <a:extLst>
              <a:ext uri="{FF2B5EF4-FFF2-40B4-BE49-F238E27FC236}">
                <a16:creationId xmlns:a16="http://schemas.microsoft.com/office/drawing/2014/main" id="{FCC063C2-DFFA-4899-B992-00471835C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76250"/>
            <a:ext cx="4627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、异步时序电路与同步时序电路</a:t>
            </a:r>
          </a:p>
        </p:txBody>
      </p:sp>
      <p:sp>
        <p:nvSpPr>
          <p:cNvPr id="369688" name="Text Box 24">
            <a:extLst>
              <a:ext uri="{FF2B5EF4-FFF2-40B4-BE49-F238E27FC236}">
                <a16:creationId xmlns:a16="http://schemas.microsoft.com/office/drawing/2014/main" id="{9BC69A26-FA60-4917-9EC8-52E36D97C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" y="1922463"/>
            <a:ext cx="1936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时序电路</a:t>
            </a:r>
          </a:p>
        </p:txBody>
      </p:sp>
      <p:sp>
        <p:nvSpPr>
          <p:cNvPr id="369689" name="AutoShape 25">
            <a:extLst>
              <a:ext uri="{FF2B5EF4-FFF2-40B4-BE49-F238E27FC236}">
                <a16:creationId xmlns:a16="http://schemas.microsoft.com/office/drawing/2014/main" id="{A019AEB6-D84B-4EB1-BCCE-582BC917BBB3}"/>
              </a:ext>
            </a:extLst>
          </p:cNvPr>
          <p:cNvSpPr>
            <a:spLocks/>
          </p:cNvSpPr>
          <p:nvPr/>
        </p:nvSpPr>
        <p:spPr bwMode="auto">
          <a:xfrm>
            <a:off x="1827213" y="1731963"/>
            <a:ext cx="80962" cy="1192212"/>
          </a:xfrm>
          <a:prstGeom prst="leftBrace">
            <a:avLst>
              <a:gd name="adj1" fmla="val 122713"/>
              <a:gd name="adj2" fmla="val 50000"/>
            </a:avLst>
          </a:prstGeom>
          <a:noFill/>
          <a:ln w="381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369701" name="Group 37">
            <a:extLst>
              <a:ext uri="{FF2B5EF4-FFF2-40B4-BE49-F238E27FC236}">
                <a16:creationId xmlns:a16="http://schemas.microsoft.com/office/drawing/2014/main" id="{23182D47-9832-4611-B500-D06E18E4F5D6}"/>
              </a:ext>
            </a:extLst>
          </p:cNvPr>
          <p:cNvGrpSpPr>
            <a:grpSpLocks/>
          </p:cNvGrpSpPr>
          <p:nvPr/>
        </p:nvGrpSpPr>
        <p:grpSpPr bwMode="auto">
          <a:xfrm>
            <a:off x="1916113" y="1484313"/>
            <a:ext cx="7227887" cy="822325"/>
            <a:chOff x="1207" y="935"/>
            <a:chExt cx="4553" cy="518"/>
          </a:xfrm>
        </p:grpSpPr>
        <p:sp>
          <p:nvSpPr>
            <p:cNvPr id="369690" name="Text Box 26">
              <a:extLst>
                <a:ext uri="{FF2B5EF4-FFF2-40B4-BE49-F238E27FC236}">
                  <a16:creationId xmlns:a16="http://schemas.microsoft.com/office/drawing/2014/main" id="{181A82F2-78EF-4358-89DD-3215D8F7D8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7" y="935"/>
              <a:ext cx="9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同步：</a:t>
              </a:r>
            </a:p>
          </p:txBody>
        </p:sp>
        <p:sp>
          <p:nvSpPr>
            <p:cNvPr id="369692" name="Text Box 28">
              <a:extLst>
                <a:ext uri="{FF2B5EF4-FFF2-40B4-BE49-F238E27FC236}">
                  <a16:creationId xmlns:a16="http://schemas.microsoft.com/office/drawing/2014/main" id="{49381D69-90BE-4D95-A72A-54953BF29F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8" y="935"/>
              <a:ext cx="3952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存储电路里所有触发器有一个统一的时钟源，</a:t>
              </a:r>
              <a:r>
                <a:rPr kumimoji="1" lang="zh-CN" altLang="en-US">
                  <a:solidFill>
                    <a:srgbClr val="000066"/>
                  </a:solidFill>
                  <a:latin typeface="Tahoma" panose="020B0604030504040204" pitchFamily="34" charset="0"/>
                  <a:ea typeface="楷体_GB2312" pitchFamily="49" charset="-122"/>
                </a:rPr>
                <a:t>它们的状态在同一时刻更新</a:t>
              </a:r>
              <a:r>
                <a:rPr kumimoji="1" lang="zh-CN" altLang="en-US">
                  <a:latin typeface="Tahoma" panose="020B0604030504040204" pitchFamily="34" charset="0"/>
                </a:rPr>
                <a:t>。</a:t>
              </a:r>
              <a:r>
                <a:rPr kumimoji="1" lang="zh-CN" altLang="en-US" b="0">
                  <a:latin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369702" name="Group 38">
            <a:extLst>
              <a:ext uri="{FF2B5EF4-FFF2-40B4-BE49-F238E27FC236}">
                <a16:creationId xmlns:a16="http://schemas.microsoft.com/office/drawing/2014/main" id="{0191D0EE-790B-4167-9818-593FC0F25B66}"/>
              </a:ext>
            </a:extLst>
          </p:cNvPr>
          <p:cNvGrpSpPr>
            <a:grpSpLocks/>
          </p:cNvGrpSpPr>
          <p:nvPr/>
        </p:nvGrpSpPr>
        <p:grpSpPr bwMode="auto">
          <a:xfrm>
            <a:off x="1839913" y="2657475"/>
            <a:ext cx="7124700" cy="842963"/>
            <a:chOff x="1159" y="1447"/>
            <a:chExt cx="4488" cy="531"/>
          </a:xfrm>
        </p:grpSpPr>
        <p:sp>
          <p:nvSpPr>
            <p:cNvPr id="369691" name="Text Box 27">
              <a:extLst>
                <a:ext uri="{FF2B5EF4-FFF2-40B4-BE49-F238E27FC236}">
                  <a16:creationId xmlns:a16="http://schemas.microsoft.com/office/drawing/2014/main" id="{BDE8DB68-B156-443D-8D5C-79FEA12E4C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9" y="1447"/>
              <a:ext cx="95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异步：</a:t>
              </a:r>
            </a:p>
          </p:txBody>
        </p:sp>
        <p:sp>
          <p:nvSpPr>
            <p:cNvPr id="369693" name="Text Box 29">
              <a:extLst>
                <a:ext uri="{FF2B5EF4-FFF2-40B4-BE49-F238E27FC236}">
                  <a16:creationId xmlns:a16="http://schemas.microsoft.com/office/drawing/2014/main" id="{EFDE1671-FFAD-4000-9352-945C293AD7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3" y="1460"/>
              <a:ext cx="3864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没有统一的时钟脉冲或没有时钟脉冲，电路的状态更新不是同时发生的。</a:t>
              </a:r>
              <a:r>
                <a:rPr kumimoji="1" lang="zh-CN" altLang="en-US" b="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 </a:t>
              </a:r>
            </a:p>
          </p:txBody>
        </p:sp>
      </p:grpSp>
      <p:grpSp>
        <p:nvGrpSpPr>
          <p:cNvPr id="369694" name="Group 30">
            <a:extLst>
              <a:ext uri="{FF2B5EF4-FFF2-40B4-BE49-F238E27FC236}">
                <a16:creationId xmlns:a16="http://schemas.microsoft.com/office/drawing/2014/main" id="{91CDDF32-1203-4AA1-860B-633C5427F21D}"/>
              </a:ext>
            </a:extLst>
          </p:cNvPr>
          <p:cNvGrpSpPr>
            <a:grpSpLocks/>
          </p:cNvGrpSpPr>
          <p:nvPr/>
        </p:nvGrpSpPr>
        <p:grpSpPr bwMode="auto">
          <a:xfrm>
            <a:off x="4581525" y="3962400"/>
            <a:ext cx="4421188" cy="2287588"/>
            <a:chOff x="0" y="2448"/>
            <a:chExt cx="2977" cy="1441"/>
          </a:xfrm>
        </p:grpSpPr>
        <p:sp>
          <p:nvSpPr>
            <p:cNvPr id="369695" name="AutoShape 31">
              <a:extLst>
                <a:ext uri="{FF2B5EF4-FFF2-40B4-BE49-F238E27FC236}">
                  <a16:creationId xmlns:a16="http://schemas.microsoft.com/office/drawing/2014/main" id="{E82CF4AB-B6E4-4D00-887F-EBD41C36A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448"/>
              <a:ext cx="2937" cy="144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 algn="ctr">
              <a:solidFill>
                <a:srgbClr val="33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graphicFrame>
          <p:nvGraphicFramePr>
            <p:cNvPr id="369696" name="Object 32">
              <a:extLst>
                <a:ext uri="{FF2B5EF4-FFF2-40B4-BE49-F238E27FC236}">
                  <a16:creationId xmlns:a16="http://schemas.microsoft.com/office/drawing/2014/main" id="{B1BACC24-1B0F-4293-AF66-09C7F4C3006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" y="2565"/>
            <a:ext cx="2968" cy="1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4" name="图片" r:id="rId3" imgW="3106080" imgH="1190160" progId="Word.Picture.8">
                    <p:embed/>
                  </p:oleObj>
                </mc:Choice>
                <mc:Fallback>
                  <p:oleObj name="图片" r:id="rId3" imgW="3106080" imgH="1190160" progId="Word.Picture.8">
                    <p:embed/>
                    <p:pic>
                      <p:nvPicPr>
                        <p:cNvPr id="369696" name="Object 32">
                          <a:extLst>
                            <a:ext uri="{FF2B5EF4-FFF2-40B4-BE49-F238E27FC236}">
                              <a16:creationId xmlns:a16="http://schemas.microsoft.com/office/drawing/2014/main" id="{B1BACC24-1B0F-4293-AF66-09C7F4C3006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" y="2565"/>
                          <a:ext cx="2968" cy="1214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69697" name="Group 33">
            <a:extLst>
              <a:ext uri="{FF2B5EF4-FFF2-40B4-BE49-F238E27FC236}">
                <a16:creationId xmlns:a16="http://schemas.microsoft.com/office/drawing/2014/main" id="{1097076C-C7D0-422E-9154-93BBF51B3F55}"/>
              </a:ext>
            </a:extLst>
          </p:cNvPr>
          <p:cNvGrpSpPr>
            <a:grpSpLocks/>
          </p:cNvGrpSpPr>
          <p:nvPr/>
        </p:nvGrpSpPr>
        <p:grpSpPr bwMode="auto">
          <a:xfrm>
            <a:off x="161925" y="3962400"/>
            <a:ext cx="4343400" cy="2286000"/>
            <a:chOff x="3216" y="2976"/>
            <a:chExt cx="1614" cy="720"/>
          </a:xfrm>
        </p:grpSpPr>
        <p:sp>
          <p:nvSpPr>
            <p:cNvPr id="369698" name="AutoShape 34">
              <a:extLst>
                <a:ext uri="{FF2B5EF4-FFF2-40B4-BE49-F238E27FC236}">
                  <a16:creationId xmlns:a16="http://schemas.microsoft.com/office/drawing/2014/main" id="{90047A6D-35E2-4567-9C65-8EB1F6C36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976"/>
              <a:ext cx="1584" cy="72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 algn="ctr">
              <a:solidFill>
                <a:srgbClr val="33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graphicFrame>
          <p:nvGraphicFramePr>
            <p:cNvPr id="369699" name="Object 35">
              <a:extLst>
                <a:ext uri="{FF2B5EF4-FFF2-40B4-BE49-F238E27FC236}">
                  <a16:creationId xmlns:a16="http://schemas.microsoft.com/office/drawing/2014/main" id="{2EB6CA40-6F4C-4B91-893F-2184174B6B2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08" y="3024"/>
            <a:ext cx="1422" cy="6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" name="图片" r:id="rId5" imgW="2543040" imgH="1085760" progId="Word.Picture.8">
                    <p:embed/>
                  </p:oleObj>
                </mc:Choice>
                <mc:Fallback>
                  <p:oleObj name="图片" r:id="rId5" imgW="2543040" imgH="1085760" progId="Word.Picture.8">
                    <p:embed/>
                    <p:pic>
                      <p:nvPicPr>
                        <p:cNvPr id="369699" name="Object 35">
                          <a:extLst>
                            <a:ext uri="{FF2B5EF4-FFF2-40B4-BE49-F238E27FC236}">
                              <a16:creationId xmlns:a16="http://schemas.microsoft.com/office/drawing/2014/main" id="{2EB6CA40-6F4C-4B91-893F-2184174B6B2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8" y="3024"/>
                          <a:ext cx="1422" cy="606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9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9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9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9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87" grpId="0" autoUpdateAnimBg="0"/>
      <p:bldP spid="36968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>
            <a:extLst>
              <a:ext uri="{FF2B5EF4-FFF2-40B4-BE49-F238E27FC236}">
                <a16:creationId xmlns:a16="http://schemas.microsoft.com/office/drawing/2014/main" id="{84783EE3-495B-4E43-91F4-C2740429B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476250"/>
            <a:ext cx="4016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kumimoji="1"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3.</a:t>
            </a: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米利型和穆尔型时序电路 </a:t>
            </a:r>
          </a:p>
        </p:txBody>
      </p:sp>
      <p:graphicFrame>
        <p:nvGraphicFramePr>
          <p:cNvPr id="443395" name="Object 3">
            <a:extLst>
              <a:ext uri="{FF2B5EF4-FFF2-40B4-BE49-F238E27FC236}">
                <a16:creationId xmlns:a16="http://schemas.microsoft.com/office/drawing/2014/main" id="{C77EEF2C-6B18-4B4F-BFB6-202E85FFEB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3357563"/>
          <a:ext cx="6911975" cy="264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图片" r:id="rId3" imgW="3676680" imgH="1352520" progId="Word.Picture.8">
                  <p:embed/>
                </p:oleObj>
              </mc:Choice>
              <mc:Fallback>
                <p:oleObj name="图片" r:id="rId3" imgW="3676680" imgH="1352520" progId="Word.Picture.8">
                  <p:embed/>
                  <p:pic>
                    <p:nvPicPr>
                      <p:cNvPr id="443395" name="Object 3">
                        <a:extLst>
                          <a:ext uri="{FF2B5EF4-FFF2-40B4-BE49-F238E27FC236}">
                            <a16:creationId xmlns:a16="http://schemas.microsoft.com/office/drawing/2014/main" id="{C77EEF2C-6B18-4B4F-BFB6-202E85FFEB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3357563"/>
                        <a:ext cx="6911975" cy="2644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3396" name="Group 4">
            <a:extLst>
              <a:ext uri="{FF2B5EF4-FFF2-40B4-BE49-F238E27FC236}">
                <a16:creationId xmlns:a16="http://schemas.microsoft.com/office/drawing/2014/main" id="{25306F83-BC3E-414D-BAA1-8DF06652BE89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1341438"/>
            <a:ext cx="7618413" cy="1762125"/>
            <a:chOff x="476" y="845"/>
            <a:chExt cx="4799" cy="1110"/>
          </a:xfrm>
        </p:grpSpPr>
        <p:sp>
          <p:nvSpPr>
            <p:cNvPr id="443397" name="Rectangle 5">
              <a:extLst>
                <a:ext uri="{FF2B5EF4-FFF2-40B4-BE49-F238E27FC236}">
                  <a16:creationId xmlns:a16="http://schemas.microsoft.com/office/drawing/2014/main" id="{AADC4FF6-0284-43D6-B905-620E3C3413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207"/>
              <a:ext cx="4799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电路的输出是输入变量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A</a:t>
              </a: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及触发器输出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Q</a:t>
              </a:r>
              <a:r>
                <a:rPr kumimoji="1" lang="en-US" altLang="zh-CN" baseline="-250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1</a:t>
              </a: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、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Q</a:t>
              </a:r>
              <a:r>
                <a:rPr kumimoji="1" lang="en-US" altLang="zh-CN" baseline="-250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0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</a:t>
              </a: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的函数，</a:t>
              </a:r>
            </a:p>
            <a:p>
              <a:pPr algn="l">
                <a:lnSpc>
                  <a:spcPct val="150000"/>
                </a:lnSpc>
              </a:pP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这类时序电路亦称为米利型电路 </a:t>
              </a:r>
            </a:p>
          </p:txBody>
        </p:sp>
        <p:sp>
          <p:nvSpPr>
            <p:cNvPr id="443398" name="Rectangle 6">
              <a:extLst>
                <a:ext uri="{FF2B5EF4-FFF2-40B4-BE49-F238E27FC236}">
                  <a16:creationId xmlns:a16="http://schemas.microsoft.com/office/drawing/2014/main" id="{FF24AED7-CADD-43A1-B5B9-0EEE06B4E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845"/>
              <a:ext cx="108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米利型电路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3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43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4418" name="Object 2">
            <a:extLst>
              <a:ext uri="{FF2B5EF4-FFF2-40B4-BE49-F238E27FC236}">
                <a16:creationId xmlns:a16="http://schemas.microsoft.com/office/drawing/2014/main" id="{D1CB850C-39D6-4AA3-8BE3-4EA79F725C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188" y="2997200"/>
          <a:ext cx="8208962" cy="274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图片" r:id="rId3" imgW="3676680" imgH="1228680" progId="Word.Picture.8">
                  <p:embed/>
                </p:oleObj>
              </mc:Choice>
              <mc:Fallback>
                <p:oleObj name="图片" r:id="rId3" imgW="3676680" imgH="1228680" progId="Word.Picture.8">
                  <p:embed/>
                  <p:pic>
                    <p:nvPicPr>
                      <p:cNvPr id="444418" name="Object 2">
                        <a:extLst>
                          <a:ext uri="{FF2B5EF4-FFF2-40B4-BE49-F238E27FC236}">
                            <a16:creationId xmlns:a16="http://schemas.microsoft.com/office/drawing/2014/main" id="{D1CB850C-39D6-4AA3-8BE3-4EA79F725C8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997200"/>
                        <a:ext cx="8208962" cy="2741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4419" name="Group 3">
            <a:extLst>
              <a:ext uri="{FF2B5EF4-FFF2-40B4-BE49-F238E27FC236}">
                <a16:creationId xmlns:a16="http://schemas.microsoft.com/office/drawing/2014/main" id="{E23BEFCC-AE6D-4EB9-9F89-D99F6BB743C3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549275"/>
            <a:ext cx="8456612" cy="1979613"/>
            <a:chOff x="249" y="346"/>
            <a:chExt cx="5327" cy="1247"/>
          </a:xfrm>
        </p:grpSpPr>
        <p:sp>
          <p:nvSpPr>
            <p:cNvPr id="444420" name="Rectangle 4">
              <a:extLst>
                <a:ext uri="{FF2B5EF4-FFF2-40B4-BE49-F238E27FC236}">
                  <a16:creationId xmlns:a16="http://schemas.microsoft.com/office/drawing/2014/main" id="{B3DE751A-8342-44B2-BF09-DC6BB243DB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845"/>
              <a:ext cx="5327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kumimoji="1" lang="zh-CN" altLang="en-US" dirty="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电路输出仅仅取决于各触发器的状态，而不受电路当时的输入</a:t>
              </a:r>
            </a:p>
            <a:p>
              <a:pPr algn="l">
                <a:lnSpc>
                  <a:spcPct val="150000"/>
                </a:lnSpc>
              </a:pP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信号影响或没有输入变量，这类电路称为穆尔型电路 </a:t>
              </a:r>
            </a:p>
          </p:txBody>
        </p:sp>
        <p:sp>
          <p:nvSpPr>
            <p:cNvPr id="444421" name="Rectangle 5">
              <a:extLst>
                <a:ext uri="{FF2B5EF4-FFF2-40B4-BE49-F238E27FC236}">
                  <a16:creationId xmlns:a16="http://schemas.microsoft.com/office/drawing/2014/main" id="{BCE8DA48-3928-43C6-9D55-23FD98909D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" y="346"/>
              <a:ext cx="112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穆尔型电路 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44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4" name="Rectangle 4">
            <a:extLst>
              <a:ext uri="{FF2B5EF4-FFF2-40B4-BE49-F238E27FC236}">
                <a16:creationId xmlns:a16="http://schemas.microsoft.com/office/drawing/2014/main" id="{301D2E21-D333-45B8-9AF7-560BE4168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05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endParaRPr lang="en-GB" altLang="zh-CN" sz="1800" b="0">
              <a:latin typeface="Arial" panose="020B0604020202020204" pitchFamily="34" charset="0"/>
            </a:endParaRPr>
          </a:p>
        </p:txBody>
      </p:sp>
      <p:graphicFrame>
        <p:nvGraphicFramePr>
          <p:cNvPr id="409605" name="Object 5">
            <a:extLst>
              <a:ext uri="{FF2B5EF4-FFF2-40B4-BE49-F238E27FC236}">
                <a16:creationId xmlns:a16="http://schemas.microsoft.com/office/drawing/2014/main" id="{EEA0AB4B-5E9C-4CC5-A740-391D517028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38" y="1560513"/>
          <a:ext cx="5356225" cy="5084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图片" r:id="rId3" imgW="3514680" imgH="3343320" progId="Word.Picture.8">
                  <p:embed/>
                </p:oleObj>
              </mc:Choice>
              <mc:Fallback>
                <p:oleObj name="图片" r:id="rId3" imgW="3514680" imgH="3343320" progId="Word.Picture.8">
                  <p:embed/>
                  <p:pic>
                    <p:nvPicPr>
                      <p:cNvPr id="409605" name="Object 5">
                        <a:extLst>
                          <a:ext uri="{FF2B5EF4-FFF2-40B4-BE49-F238E27FC236}">
                            <a16:creationId xmlns:a16="http://schemas.microsoft.com/office/drawing/2014/main" id="{EEA0AB4B-5E9C-4CC5-A740-391D5170281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8" y="1560513"/>
                        <a:ext cx="5356225" cy="50847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06" name="Rectangle 6">
            <a:extLst>
              <a:ext uri="{FF2B5EF4-FFF2-40B4-BE49-F238E27FC236}">
                <a16:creationId xmlns:a16="http://schemas.microsoft.com/office/drawing/2014/main" id="{3A1EFE39-EFB4-49E8-9AE2-DE80124D3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908050"/>
            <a:ext cx="1428750" cy="476250"/>
          </a:xfrm>
          <a:prstGeom prst="rect">
            <a:avLst/>
          </a:prstGeom>
          <a:noFill/>
          <a:ln w="19050">
            <a:solidFill>
              <a:srgbClr val="CC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  <a:latin typeface="宋体" panose="02010600030101010101" pitchFamily="2" charset="-122"/>
                <a:ea typeface="楷体_GB2312" pitchFamily="49" charset="-122"/>
                <a:cs typeface="Times New Roman" panose="02020603050405020304" pitchFamily="18" charset="0"/>
              </a:rPr>
              <a:t>输出方程</a:t>
            </a:r>
            <a:endParaRPr lang="zh-CN" altLang="en-US">
              <a:solidFill>
                <a:srgbClr val="000066"/>
              </a:solidFill>
              <a:latin typeface="Arial" panose="020B0604020202020204" pitchFamily="34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09607" name="Object 7">
            <a:extLst>
              <a:ext uri="{FF2B5EF4-FFF2-40B4-BE49-F238E27FC236}">
                <a16:creationId xmlns:a16="http://schemas.microsoft.com/office/drawing/2014/main" id="{A5EAAD3E-9F7B-41F2-A005-7C28C79842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24600" y="1362075"/>
          <a:ext cx="1560513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公式" r:id="rId5" imgW="634680" imgH="253800" progId="Equation.3">
                  <p:embed/>
                </p:oleObj>
              </mc:Choice>
              <mc:Fallback>
                <p:oleObj name="公式" r:id="rId5" imgW="634680" imgH="253800" progId="Equation.3">
                  <p:embed/>
                  <p:pic>
                    <p:nvPicPr>
                      <p:cNvPr id="409607" name="Object 7">
                        <a:extLst>
                          <a:ext uri="{FF2B5EF4-FFF2-40B4-BE49-F238E27FC236}">
                            <a16:creationId xmlns:a16="http://schemas.microsoft.com/office/drawing/2014/main" id="{A5EAAD3E-9F7B-41F2-A005-7C28C79842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1362075"/>
                        <a:ext cx="1560513" cy="62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08" name="Object 8">
            <a:extLst>
              <a:ext uri="{FF2B5EF4-FFF2-40B4-BE49-F238E27FC236}">
                <a16:creationId xmlns:a16="http://schemas.microsoft.com/office/drawing/2014/main" id="{AFA7CFA8-7F49-4165-B465-4729860EE8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11900" y="2736850"/>
          <a:ext cx="246062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公式" r:id="rId7" imgW="990360" imgH="190440" progId="Equation.3">
                  <p:embed/>
                </p:oleObj>
              </mc:Choice>
              <mc:Fallback>
                <p:oleObj name="公式" r:id="rId7" imgW="990360" imgH="190440" progId="Equation.3">
                  <p:embed/>
                  <p:pic>
                    <p:nvPicPr>
                      <p:cNvPr id="409608" name="Object 8">
                        <a:extLst>
                          <a:ext uri="{FF2B5EF4-FFF2-40B4-BE49-F238E27FC236}">
                            <a16:creationId xmlns:a16="http://schemas.microsoft.com/office/drawing/2014/main" id="{AFA7CFA8-7F49-4165-B465-4729860EE8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1900" y="2736850"/>
                        <a:ext cx="2460625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09" name="Object 9">
            <a:extLst>
              <a:ext uri="{FF2B5EF4-FFF2-40B4-BE49-F238E27FC236}">
                <a16:creationId xmlns:a16="http://schemas.microsoft.com/office/drawing/2014/main" id="{261ADBF6-0AA4-4607-A45B-163ED69286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51588" y="3297238"/>
          <a:ext cx="1554162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公式" r:id="rId9" imgW="583920" imgH="228600" progId="Equation.3">
                  <p:embed/>
                </p:oleObj>
              </mc:Choice>
              <mc:Fallback>
                <p:oleObj name="公式" r:id="rId9" imgW="583920" imgH="228600" progId="Equation.3">
                  <p:embed/>
                  <p:pic>
                    <p:nvPicPr>
                      <p:cNvPr id="409609" name="Object 9">
                        <a:extLst>
                          <a:ext uri="{FF2B5EF4-FFF2-40B4-BE49-F238E27FC236}">
                            <a16:creationId xmlns:a16="http://schemas.microsoft.com/office/drawing/2014/main" id="{261ADBF6-0AA4-4607-A45B-163ED69286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1588" y="3297238"/>
                        <a:ext cx="1554162" cy="62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10" name="Rectangle 10">
            <a:extLst>
              <a:ext uri="{FF2B5EF4-FFF2-40B4-BE49-F238E27FC236}">
                <a16:creationId xmlns:a16="http://schemas.microsoft.com/office/drawing/2014/main" id="{B7099D88-D7A4-41C4-A590-5FDEB4882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7913" y="2282825"/>
            <a:ext cx="1735137" cy="476250"/>
          </a:xfrm>
          <a:prstGeom prst="rect">
            <a:avLst/>
          </a:prstGeom>
          <a:noFill/>
          <a:ln w="19050">
            <a:solidFill>
              <a:srgbClr val="CC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激励方程组</a:t>
            </a:r>
            <a:endParaRPr lang="zh-CN" altLang="en-US">
              <a:solidFill>
                <a:srgbClr val="000066"/>
              </a:solidFill>
              <a:latin typeface="Arial" panose="020B0604020202020204" pitchFamily="34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9611" name="Rectangle 11">
            <a:extLst>
              <a:ext uri="{FF2B5EF4-FFF2-40B4-BE49-F238E27FC236}">
                <a16:creationId xmlns:a16="http://schemas.microsoft.com/office/drawing/2014/main" id="{D6B55787-B884-48E0-9014-D1B3655E2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9688" y="3817938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endParaRPr lang="en-US" altLang="zh-CN" sz="10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0" hangingPunct="0"/>
            <a:r>
              <a:rPr lang="en-US" altLang="zh-CN" sz="1000" b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endParaRPr lang="en-US" altLang="zh-CN" sz="1800" b="0">
              <a:latin typeface="Arial" panose="020B0604020202020204" pitchFamily="34" charset="0"/>
            </a:endParaRPr>
          </a:p>
        </p:txBody>
      </p:sp>
      <p:graphicFrame>
        <p:nvGraphicFramePr>
          <p:cNvPr id="409612" name="Object 12">
            <a:extLst>
              <a:ext uri="{FF2B5EF4-FFF2-40B4-BE49-F238E27FC236}">
                <a16:creationId xmlns:a16="http://schemas.microsoft.com/office/drawing/2014/main" id="{FF5B31B7-07A4-47F0-AB17-0859745877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10275" y="5259388"/>
          <a:ext cx="3030538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公式" r:id="rId11" imgW="1143000" imgH="215640" progId="Equation.3">
                  <p:embed/>
                </p:oleObj>
              </mc:Choice>
              <mc:Fallback>
                <p:oleObj name="公式" r:id="rId11" imgW="1143000" imgH="215640" progId="Equation.3">
                  <p:embed/>
                  <p:pic>
                    <p:nvPicPr>
                      <p:cNvPr id="409612" name="Object 12">
                        <a:extLst>
                          <a:ext uri="{FF2B5EF4-FFF2-40B4-BE49-F238E27FC236}">
                            <a16:creationId xmlns:a16="http://schemas.microsoft.com/office/drawing/2014/main" id="{FF5B31B7-07A4-47F0-AB17-0859745877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0275" y="5259388"/>
                        <a:ext cx="3030538" cy="582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13" name="Object 13">
            <a:extLst>
              <a:ext uri="{FF2B5EF4-FFF2-40B4-BE49-F238E27FC236}">
                <a16:creationId xmlns:a16="http://schemas.microsoft.com/office/drawing/2014/main" id="{861C209C-0DED-4134-AA68-56BF1BB7D3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61075" y="6000750"/>
          <a:ext cx="1592263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公式" r:id="rId13" imgW="723600" imgH="253800" progId="Equation.3">
                  <p:embed/>
                </p:oleObj>
              </mc:Choice>
              <mc:Fallback>
                <p:oleObj name="公式" r:id="rId13" imgW="723600" imgH="253800" progId="Equation.3">
                  <p:embed/>
                  <p:pic>
                    <p:nvPicPr>
                      <p:cNvPr id="409613" name="Object 13">
                        <a:extLst>
                          <a:ext uri="{FF2B5EF4-FFF2-40B4-BE49-F238E27FC236}">
                            <a16:creationId xmlns:a16="http://schemas.microsoft.com/office/drawing/2014/main" id="{861C209C-0DED-4134-AA68-56BF1BB7D3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1075" y="6000750"/>
                        <a:ext cx="1592263" cy="582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14" name="Rectangle 14">
            <a:extLst>
              <a:ext uri="{FF2B5EF4-FFF2-40B4-BE49-F238E27FC236}">
                <a16:creationId xmlns:a16="http://schemas.microsoft.com/office/drawing/2014/main" id="{11C0504D-888D-4B8C-8DD9-77858E4A4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5375" y="3887788"/>
            <a:ext cx="1735138" cy="476250"/>
          </a:xfrm>
          <a:prstGeom prst="rect">
            <a:avLst/>
          </a:prstGeom>
          <a:noFill/>
          <a:ln w="19050">
            <a:solidFill>
              <a:srgbClr val="CC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状态</a:t>
            </a:r>
            <a:r>
              <a:rPr lang="zh-CN" altLang="en-US">
                <a:solidFill>
                  <a:srgbClr val="000066"/>
                </a:solidFill>
                <a:latin typeface="宋体" panose="02010600030101010101" pitchFamily="2" charset="-122"/>
                <a:ea typeface="楷体_GB2312" pitchFamily="49" charset="-122"/>
                <a:cs typeface="Times New Roman" panose="02020603050405020304" pitchFamily="18" charset="0"/>
              </a:rPr>
              <a:t>方程组</a:t>
            </a:r>
            <a:endParaRPr lang="zh-CN" altLang="en-US">
              <a:solidFill>
                <a:srgbClr val="000066"/>
              </a:solidFill>
              <a:latin typeface="Arial" panose="020B0604020202020204" pitchFamily="34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09616" name="Object 16">
            <a:extLst>
              <a:ext uri="{FF2B5EF4-FFF2-40B4-BE49-F238E27FC236}">
                <a16:creationId xmlns:a16="http://schemas.microsoft.com/office/drawing/2014/main" id="{32D07A05-814D-407F-A27E-9EAD6AC566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08738" y="4545013"/>
          <a:ext cx="10922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公式" r:id="rId15" imgW="558720" imgH="215640" progId="Equation.3">
                  <p:embed/>
                </p:oleObj>
              </mc:Choice>
              <mc:Fallback>
                <p:oleObj name="公式" r:id="rId15" imgW="558720" imgH="215640" progId="Equation.3">
                  <p:embed/>
                  <p:pic>
                    <p:nvPicPr>
                      <p:cNvPr id="409616" name="Object 16">
                        <a:extLst>
                          <a:ext uri="{FF2B5EF4-FFF2-40B4-BE49-F238E27FC236}">
                            <a16:creationId xmlns:a16="http://schemas.microsoft.com/office/drawing/2014/main" id="{32D07A05-814D-407F-A27E-9EAD6AC566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8738" y="4545013"/>
                        <a:ext cx="1092200" cy="43815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3366FF"/>
                        </a:solidFill>
                        <a:prstDash val="dash"/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17" name="AutoShape 17">
            <a:extLst>
              <a:ext uri="{FF2B5EF4-FFF2-40B4-BE49-F238E27FC236}">
                <a16:creationId xmlns:a16="http://schemas.microsoft.com/office/drawing/2014/main" id="{2935AC1F-F0E6-4813-AFB1-769CDB433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6213" y="3352800"/>
            <a:ext cx="863600" cy="1587500"/>
          </a:xfrm>
          <a:prstGeom prst="curvedRightArrow">
            <a:avLst>
              <a:gd name="adj1" fmla="val 36765"/>
              <a:gd name="adj2" fmla="val 73529"/>
              <a:gd name="adj3" fmla="val 33333"/>
            </a:avLst>
          </a:prstGeom>
          <a:solidFill>
            <a:srgbClr val="FF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endParaRPr lang="en-GB" altLang="zh-CN" sz="5400">
              <a:solidFill>
                <a:srgbClr val="000066"/>
              </a:solidFill>
              <a:latin typeface="宋体" panose="02010600030101010101" pitchFamily="2" charset="-122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9618" name="AutoShape 18">
            <a:extLst>
              <a:ext uri="{FF2B5EF4-FFF2-40B4-BE49-F238E27FC236}">
                <a16:creationId xmlns:a16="http://schemas.microsoft.com/office/drawing/2014/main" id="{74834CC6-B406-457A-B012-2CEA05D51A9B}"/>
              </a:ext>
            </a:extLst>
          </p:cNvPr>
          <p:cNvSpPr>
            <a:spLocks/>
          </p:cNvSpPr>
          <p:nvPr/>
        </p:nvSpPr>
        <p:spPr bwMode="auto">
          <a:xfrm>
            <a:off x="6156325" y="2852738"/>
            <a:ext cx="90488" cy="900112"/>
          </a:xfrm>
          <a:prstGeom prst="leftBrace">
            <a:avLst>
              <a:gd name="adj1" fmla="val 82894"/>
              <a:gd name="adj2" fmla="val 50000"/>
            </a:avLst>
          </a:prstGeom>
          <a:noFill/>
          <a:ln w="38100">
            <a:solidFill>
              <a:srgbClr val="CC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620" name="Rectangle 20">
            <a:extLst>
              <a:ext uri="{FF2B5EF4-FFF2-40B4-BE49-F238E27FC236}">
                <a16:creationId xmlns:a16="http://schemas.microsoft.com/office/drawing/2014/main" id="{78BE8B56-858C-4ED6-A62F-AE8161497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123950"/>
            <a:ext cx="2178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1. 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逻辑方程组</a:t>
            </a:r>
          </a:p>
        </p:txBody>
      </p:sp>
      <p:sp>
        <p:nvSpPr>
          <p:cNvPr id="409621" name="Rectangle 21">
            <a:extLst>
              <a:ext uri="{FF2B5EF4-FFF2-40B4-BE49-F238E27FC236}">
                <a16:creationId xmlns:a16="http://schemas.microsoft.com/office/drawing/2014/main" id="{1CEC5DC9-3AAE-4607-9B12-D82716A34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33375"/>
            <a:ext cx="7337425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kumimoji="1" lang="en-US" altLang="zh-CN" sz="3200">
                <a:solidFill>
                  <a:schemeClr val="accent2"/>
                </a:solidFill>
                <a:latin typeface="Times New Roman" panose="02020603050405020304" pitchFamily="18" charset="0"/>
              </a:rPr>
              <a:t>6.1.2 </a:t>
            </a:r>
            <a:r>
              <a:rPr kumimoji="1" lang="zh-CN" altLang="en-US" sz="3200">
                <a:solidFill>
                  <a:schemeClr val="accent2"/>
                </a:solidFill>
                <a:latin typeface="Times New Roman" panose="02020603050405020304" pitchFamily="18" charset="0"/>
              </a:rPr>
              <a:t>时序逻辑电路</a:t>
            </a:r>
            <a:r>
              <a:rPr lang="zh-CN" altLang="en-US" sz="3200">
                <a:solidFill>
                  <a:schemeClr val="accent2"/>
                </a:solidFill>
                <a:latin typeface="Times New Roman" panose="02020603050405020304" pitchFamily="18" charset="0"/>
              </a:rPr>
              <a:t>功能的表达</a:t>
            </a:r>
            <a:endParaRPr lang="zh-CN" altLang="en-US" sz="320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09623" name="Object 23">
            <a:extLst>
              <a:ext uri="{FF2B5EF4-FFF2-40B4-BE49-F238E27FC236}">
                <a16:creationId xmlns:a16="http://schemas.microsoft.com/office/drawing/2014/main" id="{959321E5-5654-43EC-9DF3-E94F5CB001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72225" y="1773238"/>
          <a:ext cx="2289175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公式" r:id="rId17" imgW="914400" imgH="228600" progId="Equation.3">
                  <p:embed/>
                </p:oleObj>
              </mc:Choice>
              <mc:Fallback>
                <p:oleObj name="公式" r:id="rId17" imgW="914400" imgH="228600" progId="Equation.3">
                  <p:embed/>
                  <p:pic>
                    <p:nvPicPr>
                      <p:cNvPr id="409623" name="Object 23">
                        <a:extLst>
                          <a:ext uri="{FF2B5EF4-FFF2-40B4-BE49-F238E27FC236}">
                            <a16:creationId xmlns:a16="http://schemas.microsoft.com/office/drawing/2014/main" id="{959321E5-5654-43EC-9DF3-E94F5CB001C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25" y="1773238"/>
                        <a:ext cx="2289175" cy="576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9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9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09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09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09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09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09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09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09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09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09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09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06" grpId="0" animBg="1"/>
      <p:bldP spid="409610" grpId="0" animBg="1"/>
      <p:bldP spid="409614" grpId="0" animBg="1"/>
      <p:bldP spid="4096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34" name="Rectangle 10">
            <a:extLst>
              <a:ext uri="{FF2B5EF4-FFF2-40B4-BE49-F238E27FC236}">
                <a16:creationId xmlns:a16="http://schemas.microsoft.com/office/drawing/2014/main" id="{F715C31F-39A8-46CA-A874-CB3EDBB6A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6225" y="1520825"/>
            <a:ext cx="4889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10635" name="Rectangle 11">
            <a:extLst>
              <a:ext uri="{FF2B5EF4-FFF2-40B4-BE49-F238E27FC236}">
                <a16:creationId xmlns:a16="http://schemas.microsoft.com/office/drawing/2014/main" id="{0E784E76-ECEE-408D-BE64-6C6EFD8D1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6225" y="1520825"/>
            <a:ext cx="4889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11150" name="Group 526">
            <a:extLst>
              <a:ext uri="{FF2B5EF4-FFF2-40B4-BE49-F238E27FC236}">
                <a16:creationId xmlns:a16="http://schemas.microsoft.com/office/drawing/2014/main" id="{92900413-B2D3-43D4-94D7-B0DEDD5B373F}"/>
              </a:ext>
            </a:extLst>
          </p:cNvPr>
          <p:cNvGraphicFramePr>
            <a:graphicFrameLocks noGrp="1"/>
          </p:cNvGraphicFramePr>
          <p:nvPr/>
        </p:nvGraphicFramePr>
        <p:xfrm>
          <a:off x="4572000" y="1771650"/>
          <a:ext cx="4032250" cy="4232275"/>
        </p:xfrm>
        <a:graphic>
          <a:graphicData uri="http://schemas.openxmlformats.org/drawingml/2006/table">
            <a:tbl>
              <a:tblPr/>
              <a:tblGrid>
                <a:gridCol w="576263">
                  <a:extLst>
                    <a:ext uri="{9D8B030D-6E8A-4147-A177-3AD203B41FA5}">
                      <a16:colId xmlns:a16="http://schemas.microsoft.com/office/drawing/2014/main" val="500909949"/>
                    </a:ext>
                  </a:extLst>
                </a:gridCol>
                <a:gridCol w="576262">
                  <a:extLst>
                    <a:ext uri="{9D8B030D-6E8A-4147-A177-3AD203B41FA5}">
                      <a16:colId xmlns:a16="http://schemas.microsoft.com/office/drawing/2014/main" val="1765384426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637606938"/>
                    </a:ext>
                  </a:extLst>
                </a:gridCol>
                <a:gridCol w="574675">
                  <a:extLst>
                    <a:ext uri="{9D8B030D-6E8A-4147-A177-3AD203B41FA5}">
                      <a16:colId xmlns:a16="http://schemas.microsoft.com/office/drawing/2014/main" val="3780133956"/>
                    </a:ext>
                  </a:extLst>
                </a:gridCol>
                <a:gridCol w="576262">
                  <a:extLst>
                    <a:ext uri="{9D8B030D-6E8A-4147-A177-3AD203B41FA5}">
                      <a16:colId xmlns:a16="http://schemas.microsoft.com/office/drawing/2014/main" val="1061663324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1578966862"/>
                    </a:ext>
                  </a:extLst>
                </a:gridCol>
                <a:gridCol w="576262">
                  <a:extLst>
                    <a:ext uri="{9D8B030D-6E8A-4147-A177-3AD203B41FA5}">
                      <a16:colId xmlns:a16="http://schemas.microsoft.com/office/drawing/2014/main" val="822057088"/>
                    </a:ext>
                  </a:extLst>
                </a:gridCol>
              </a:tblGrid>
              <a:tr h="5746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1037361"/>
                  </a:ext>
                </a:extLst>
              </a:tr>
              <a:tr h="2682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8647388"/>
                  </a:ext>
                </a:extLst>
              </a:tr>
              <a:tr h="269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1185084"/>
                  </a:ext>
                </a:extLst>
              </a:tr>
              <a:tr h="2682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986530"/>
                  </a:ext>
                </a:extLst>
              </a:tr>
              <a:tr h="2682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394199"/>
                  </a:ext>
                </a:extLst>
              </a:tr>
              <a:tr h="269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4885322"/>
                  </a:ext>
                </a:extLst>
              </a:tr>
              <a:tr h="269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1658107"/>
                  </a:ext>
                </a:extLst>
              </a:tr>
              <a:tr h="2682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1489740"/>
                  </a:ext>
                </a:extLst>
              </a:tr>
              <a:tr h="269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91240"/>
                  </a:ext>
                </a:extLst>
              </a:tr>
            </a:tbl>
          </a:graphicData>
        </a:graphic>
      </p:graphicFrame>
      <p:grpSp>
        <p:nvGrpSpPr>
          <p:cNvPr id="411155" name="Group 531">
            <a:extLst>
              <a:ext uri="{FF2B5EF4-FFF2-40B4-BE49-F238E27FC236}">
                <a16:creationId xmlns:a16="http://schemas.microsoft.com/office/drawing/2014/main" id="{50BBC646-9B94-491F-8056-1F446DD0C401}"/>
              </a:ext>
            </a:extLst>
          </p:cNvPr>
          <p:cNvGrpSpPr>
            <a:grpSpLocks/>
          </p:cNvGrpSpPr>
          <p:nvPr/>
        </p:nvGrpSpPr>
        <p:grpSpPr bwMode="auto">
          <a:xfrm>
            <a:off x="4716463" y="1268413"/>
            <a:ext cx="3365500" cy="1085850"/>
            <a:chOff x="2971" y="799"/>
            <a:chExt cx="2120" cy="684"/>
          </a:xfrm>
        </p:grpSpPr>
        <p:sp>
          <p:nvSpPr>
            <p:cNvPr id="410633" name="Rectangle 9">
              <a:extLst>
                <a:ext uri="{FF2B5EF4-FFF2-40B4-BE49-F238E27FC236}">
                  <a16:creationId xmlns:a16="http://schemas.microsoft.com/office/drawing/2014/main" id="{04D769D7-80D8-4A01-91EC-13A73A0D4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799"/>
              <a:ext cx="1485" cy="306"/>
            </a:xfrm>
            <a:prstGeom prst="rect">
              <a:avLst/>
            </a:prstGeom>
            <a:solidFill>
              <a:srgbClr val="A3B2C1">
                <a:alpha val="0"/>
              </a:srgbClr>
            </a:solidFill>
            <a:ln w="28575">
              <a:solidFill>
                <a:srgbClr val="CC3399">
                  <a:alpha val="0"/>
                </a:srgb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zh-CN" altLang="en-US">
                  <a:solidFill>
                    <a:srgbClr val="000066"/>
                  </a:solidFill>
                  <a:latin typeface="Arial" panose="020B0604020202020204" pitchFamily="34" charset="0"/>
                  <a:ea typeface="楷体_GB2312" pitchFamily="49" charset="-122"/>
                  <a:cs typeface="Times New Roman" panose="02020603050405020304" pitchFamily="18" charset="0"/>
                </a:rPr>
                <a:t>状态转换真值表</a:t>
              </a:r>
            </a:p>
          </p:txBody>
        </p:sp>
        <p:sp>
          <p:nvSpPr>
            <p:cNvPr id="410636" name="Rectangle 12">
              <a:extLst>
                <a:ext uri="{FF2B5EF4-FFF2-40B4-BE49-F238E27FC236}">
                  <a16:creationId xmlns:a16="http://schemas.microsoft.com/office/drawing/2014/main" id="{BDA3D95E-15F8-4549-BD37-AA4C6EF2B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6" y="987"/>
              <a:ext cx="314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graphicFrame>
          <p:nvGraphicFramePr>
            <p:cNvPr id="411147" name="Object 523">
              <a:extLst>
                <a:ext uri="{FF2B5EF4-FFF2-40B4-BE49-F238E27FC236}">
                  <a16:creationId xmlns:a16="http://schemas.microsoft.com/office/drawing/2014/main" id="{0579B51B-1F8E-4FDA-97E9-3AFF10CED4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971" y="1162"/>
            <a:ext cx="261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0" name="公式" r:id="rId3" imgW="215806" imgH="228501" progId="Equation.3">
                    <p:embed/>
                  </p:oleObj>
                </mc:Choice>
                <mc:Fallback>
                  <p:oleObj name="公式" r:id="rId3" imgW="215806" imgH="228501" progId="Equation.3">
                    <p:embed/>
                    <p:pic>
                      <p:nvPicPr>
                        <p:cNvPr id="411147" name="Object 523">
                          <a:extLst>
                            <a:ext uri="{FF2B5EF4-FFF2-40B4-BE49-F238E27FC236}">
                              <a16:creationId xmlns:a16="http://schemas.microsoft.com/office/drawing/2014/main" id="{0579B51B-1F8E-4FDA-97E9-3AFF10CED40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1" y="1162"/>
                          <a:ext cx="261" cy="2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1148" name="Object 524">
              <a:extLst>
                <a:ext uri="{FF2B5EF4-FFF2-40B4-BE49-F238E27FC236}">
                  <a16:creationId xmlns:a16="http://schemas.microsoft.com/office/drawing/2014/main" id="{624F0F91-137B-455F-86C4-9DBE76C7BE4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243" y="1162"/>
            <a:ext cx="267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1" name="公式" r:id="rId5" imgW="215713" imgH="241091" progId="Equation.3">
                    <p:embed/>
                  </p:oleObj>
                </mc:Choice>
                <mc:Fallback>
                  <p:oleObj name="公式" r:id="rId5" imgW="215713" imgH="241091" progId="Equation.3">
                    <p:embed/>
                    <p:pic>
                      <p:nvPicPr>
                        <p:cNvPr id="411148" name="Object 524">
                          <a:extLst>
                            <a:ext uri="{FF2B5EF4-FFF2-40B4-BE49-F238E27FC236}">
                              <a16:creationId xmlns:a16="http://schemas.microsoft.com/office/drawing/2014/main" id="{624F0F91-137B-455F-86C4-9DBE76C7BE4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43" y="1162"/>
                          <a:ext cx="267" cy="31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1151" name="Object 527">
              <a:extLst>
                <a:ext uri="{FF2B5EF4-FFF2-40B4-BE49-F238E27FC236}">
                  <a16:creationId xmlns:a16="http://schemas.microsoft.com/office/drawing/2014/main" id="{825C20E5-7FE1-44F9-8200-51059DD6B10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992" y="1166"/>
            <a:ext cx="367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2" name="公式" r:id="rId7" imgW="304668" imgH="228501" progId="Equation.3">
                    <p:embed/>
                  </p:oleObj>
                </mc:Choice>
                <mc:Fallback>
                  <p:oleObj name="公式" r:id="rId7" imgW="304668" imgH="228501" progId="Equation.3">
                    <p:embed/>
                    <p:pic>
                      <p:nvPicPr>
                        <p:cNvPr id="411151" name="Object 527">
                          <a:extLst>
                            <a:ext uri="{FF2B5EF4-FFF2-40B4-BE49-F238E27FC236}">
                              <a16:creationId xmlns:a16="http://schemas.microsoft.com/office/drawing/2014/main" id="{825C20E5-7FE1-44F9-8200-51059DD6B10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2" y="1166"/>
                          <a:ext cx="367" cy="3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1152" name="Object 528">
              <a:extLst>
                <a:ext uri="{FF2B5EF4-FFF2-40B4-BE49-F238E27FC236}">
                  <a16:creationId xmlns:a16="http://schemas.microsoft.com/office/drawing/2014/main" id="{98DF2A4F-8681-4B74-AFBB-5918F5785CE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332" y="1162"/>
            <a:ext cx="36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3" name="公式" r:id="rId9" imgW="304668" imgH="241195" progId="Equation.3">
                    <p:embed/>
                  </p:oleObj>
                </mc:Choice>
                <mc:Fallback>
                  <p:oleObj name="公式" r:id="rId9" imgW="304668" imgH="241195" progId="Equation.3">
                    <p:embed/>
                    <p:pic>
                      <p:nvPicPr>
                        <p:cNvPr id="411152" name="Object 528">
                          <a:extLst>
                            <a:ext uri="{FF2B5EF4-FFF2-40B4-BE49-F238E27FC236}">
                              <a16:creationId xmlns:a16="http://schemas.microsoft.com/office/drawing/2014/main" id="{98DF2A4F-8681-4B74-AFBB-5918F5785CE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32" y="1162"/>
                          <a:ext cx="368" cy="32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11154" name="Group 530">
            <a:extLst>
              <a:ext uri="{FF2B5EF4-FFF2-40B4-BE49-F238E27FC236}">
                <a16:creationId xmlns:a16="http://schemas.microsoft.com/office/drawing/2014/main" id="{7B0AAA05-D8EE-4FB9-9333-1B2EE07B3546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476250"/>
            <a:ext cx="4806950" cy="4795838"/>
            <a:chOff x="385" y="300"/>
            <a:chExt cx="3028" cy="3021"/>
          </a:xfrm>
        </p:grpSpPr>
        <p:sp>
          <p:nvSpPr>
            <p:cNvPr id="410628" name="Rectangle 4">
              <a:extLst>
                <a:ext uri="{FF2B5EF4-FFF2-40B4-BE49-F238E27FC236}">
                  <a16:creationId xmlns:a16="http://schemas.microsoft.com/office/drawing/2014/main" id="{AF6997A0-D805-4E5E-B32B-0F6096FE3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890"/>
              <a:ext cx="900" cy="30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CC3399">
                  <a:alpha val="0"/>
                </a:srgb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zh-CN" altLang="en-US">
                  <a:solidFill>
                    <a:srgbClr val="000066"/>
                  </a:solidFill>
                  <a:latin typeface="宋体" panose="02010600030101010101" pitchFamily="2" charset="-122"/>
                  <a:ea typeface="楷体_GB2312" pitchFamily="49" charset="-122"/>
                  <a:cs typeface="Times New Roman" panose="02020603050405020304" pitchFamily="18" charset="0"/>
                </a:rPr>
                <a:t>输出方程</a:t>
              </a:r>
              <a:endPara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410629" name="Object 5">
              <a:extLst>
                <a:ext uri="{FF2B5EF4-FFF2-40B4-BE49-F238E27FC236}">
                  <a16:creationId xmlns:a16="http://schemas.microsoft.com/office/drawing/2014/main" id="{8BF0A41C-6CF7-4161-8B37-0D72AF0B1C6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00" y="1526"/>
            <a:ext cx="1442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4" name="公式" r:id="rId11" imgW="914400" imgH="228600" progId="Equation.3">
                    <p:embed/>
                  </p:oleObj>
                </mc:Choice>
                <mc:Fallback>
                  <p:oleObj name="公式" r:id="rId11" imgW="914400" imgH="228600" progId="Equation.3">
                    <p:embed/>
                    <p:pic>
                      <p:nvPicPr>
                        <p:cNvPr id="410629" name="Object 5">
                          <a:extLst>
                            <a:ext uri="{FF2B5EF4-FFF2-40B4-BE49-F238E27FC236}">
                              <a16:creationId xmlns:a16="http://schemas.microsoft.com/office/drawing/2014/main" id="{8BF0A41C-6CF7-4161-8B37-0D72AF0B1C6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0" y="1526"/>
                          <a:ext cx="1442" cy="363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000000">
                              <a:alpha val="0"/>
                            </a:srgbClr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630" name="Object 6">
              <a:extLst>
                <a:ext uri="{FF2B5EF4-FFF2-40B4-BE49-F238E27FC236}">
                  <a16:creationId xmlns:a16="http://schemas.microsoft.com/office/drawing/2014/main" id="{E2697876-715C-4EDF-87C7-C6DF966B815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12" y="2954"/>
            <a:ext cx="1908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5" name="公式" r:id="rId13" imgW="1143000" imgH="215640" progId="Equation.3">
                    <p:embed/>
                  </p:oleObj>
                </mc:Choice>
                <mc:Fallback>
                  <p:oleObj name="公式" r:id="rId13" imgW="1143000" imgH="215640" progId="Equation.3">
                    <p:embed/>
                    <p:pic>
                      <p:nvPicPr>
                        <p:cNvPr id="410630" name="Object 6">
                          <a:extLst>
                            <a:ext uri="{FF2B5EF4-FFF2-40B4-BE49-F238E27FC236}">
                              <a16:creationId xmlns:a16="http://schemas.microsoft.com/office/drawing/2014/main" id="{E2697876-715C-4EDF-87C7-C6DF966B815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2954"/>
                          <a:ext cx="1908" cy="3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631" name="Object 7">
              <a:extLst>
                <a:ext uri="{FF2B5EF4-FFF2-40B4-BE49-F238E27FC236}">
                  <a16:creationId xmlns:a16="http://schemas.microsoft.com/office/drawing/2014/main" id="{F6ACD9F7-F457-49A3-81BA-A3BA6905B14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90" y="2465"/>
            <a:ext cx="1115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6" name="公式" r:id="rId15" imgW="723600" imgH="253800" progId="Equation.3">
                    <p:embed/>
                  </p:oleObj>
                </mc:Choice>
                <mc:Fallback>
                  <p:oleObj name="公式" r:id="rId15" imgW="723600" imgH="253800" progId="Equation.3">
                    <p:embed/>
                    <p:pic>
                      <p:nvPicPr>
                        <p:cNvPr id="410631" name="Object 7">
                          <a:extLst>
                            <a:ext uri="{FF2B5EF4-FFF2-40B4-BE49-F238E27FC236}">
                              <a16:creationId xmlns:a16="http://schemas.microsoft.com/office/drawing/2014/main" id="{F6ACD9F7-F457-49A3-81BA-A3BA6905B14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0" y="2465"/>
                          <a:ext cx="1115" cy="4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0632" name="Rectangle 8">
              <a:extLst>
                <a:ext uri="{FF2B5EF4-FFF2-40B4-BE49-F238E27FC236}">
                  <a16:creationId xmlns:a16="http://schemas.microsoft.com/office/drawing/2014/main" id="{7017B93E-51D2-4D21-8017-CB80DF4B7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2069"/>
              <a:ext cx="1093" cy="300"/>
            </a:xfrm>
            <a:prstGeom prst="rect">
              <a:avLst/>
            </a:prstGeom>
            <a:noFill/>
            <a:ln w="19050">
              <a:solidFill>
                <a:srgbClr val="CC3399">
                  <a:alpha val="0"/>
                </a:srgb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状态</a:t>
              </a:r>
              <a:r>
                <a:rPr lang="zh-CN" altLang="en-US">
                  <a:solidFill>
                    <a:srgbClr val="000066"/>
                  </a:solidFill>
                  <a:latin typeface="宋体" panose="02010600030101010101" pitchFamily="2" charset="-122"/>
                  <a:ea typeface="楷体_GB2312" pitchFamily="49" charset="-122"/>
                  <a:cs typeface="Times New Roman" panose="02020603050405020304" pitchFamily="18" charset="0"/>
                </a:rPr>
                <a:t>方程组</a:t>
              </a:r>
              <a:endPara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10718" name="Rectangle 94">
              <a:extLst>
                <a:ext uri="{FF2B5EF4-FFF2-40B4-BE49-F238E27FC236}">
                  <a16:creationId xmlns:a16="http://schemas.microsoft.com/office/drawing/2014/main" id="{741605B6-16D7-461D-990A-69E40F4F1D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" y="300"/>
              <a:ext cx="3028" cy="306"/>
            </a:xfrm>
            <a:prstGeom prst="rect">
              <a:avLst/>
            </a:prstGeom>
            <a:noFill/>
            <a:ln w="28575">
              <a:solidFill>
                <a:srgbClr val="FFFFFF">
                  <a:alpha val="0"/>
                </a:srgb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2. </a:t>
              </a:r>
              <a:r>
                <a:rPr lang="zh-CN" altLang="en-US">
                  <a:solidFill>
                    <a:srgbClr val="000066"/>
                  </a:solidFill>
                  <a:latin typeface="Tahoma" panose="020B0604030504040204" pitchFamily="34" charset="0"/>
                  <a:ea typeface="楷体_GB2312" pitchFamily="49" charset="-122"/>
                </a:rPr>
                <a:t>根据方程组列出</a:t>
              </a:r>
              <a:r>
                <a:rPr lang="zh-CN" altLang="en-US">
                  <a:solidFill>
                    <a:srgbClr val="000066"/>
                  </a:solidFill>
                  <a:latin typeface="Arial" panose="020B0604020202020204" pitchFamily="34" charset="0"/>
                  <a:ea typeface="楷体_GB2312" pitchFamily="49" charset="-122"/>
                  <a:cs typeface="Times New Roman" panose="02020603050405020304" pitchFamily="18" charset="0"/>
                </a:rPr>
                <a:t>状态转换真值表</a:t>
              </a:r>
            </a:p>
          </p:txBody>
        </p:sp>
        <p:graphicFrame>
          <p:nvGraphicFramePr>
            <p:cNvPr id="411153" name="Object 529">
              <a:extLst>
                <a:ext uri="{FF2B5EF4-FFF2-40B4-BE49-F238E27FC236}">
                  <a16:creationId xmlns:a16="http://schemas.microsoft.com/office/drawing/2014/main" id="{10BDF908-6D01-44BD-9A93-DDEEDBD3D55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02" y="1208"/>
            <a:ext cx="983" cy="3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7" name="公式" r:id="rId17" imgW="634680" imgH="253800" progId="Equation.3">
                    <p:embed/>
                  </p:oleObj>
                </mc:Choice>
                <mc:Fallback>
                  <p:oleObj name="公式" r:id="rId17" imgW="634680" imgH="253800" progId="Equation.3">
                    <p:embed/>
                    <p:pic>
                      <p:nvPicPr>
                        <p:cNvPr id="411153" name="Object 529">
                          <a:extLst>
                            <a:ext uri="{FF2B5EF4-FFF2-40B4-BE49-F238E27FC236}">
                              <a16:creationId xmlns:a16="http://schemas.microsoft.com/office/drawing/2014/main" id="{10BDF908-6D01-44BD-9A93-DDEEDBD3D55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2" y="1208"/>
                          <a:ext cx="983" cy="39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1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64" name="Line 16">
            <a:extLst>
              <a:ext uri="{FF2B5EF4-FFF2-40B4-BE49-F238E27FC236}">
                <a16:creationId xmlns:a16="http://schemas.microsoft.com/office/drawing/2014/main" id="{1E2E327A-83E0-4519-B09F-2A0B71111CE7}"/>
              </a:ext>
            </a:extLst>
          </p:cNvPr>
          <p:cNvSpPr>
            <a:spLocks noChangeShapeType="1"/>
          </p:cNvSpPr>
          <p:nvPr/>
        </p:nvSpPr>
        <p:spPr bwMode="auto">
          <a:xfrm>
            <a:off x="4392613" y="6858000"/>
            <a:ext cx="3384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1665" name="Rectangle 17">
            <a:extLst>
              <a:ext uri="{FF2B5EF4-FFF2-40B4-BE49-F238E27FC236}">
                <a16:creationId xmlns:a16="http://schemas.microsoft.com/office/drawing/2014/main" id="{AC31CED8-B6FA-4A84-8D63-B4E9D9CB3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050" y="1100138"/>
            <a:ext cx="4984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11666" name="Rectangle 18">
            <a:extLst>
              <a:ext uri="{FF2B5EF4-FFF2-40B4-BE49-F238E27FC236}">
                <a16:creationId xmlns:a16="http://schemas.microsoft.com/office/drawing/2014/main" id="{5C9290E4-1A7D-454E-B129-DA2B6FBAC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549275"/>
            <a:ext cx="4811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3. </a:t>
            </a:r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将</a:t>
            </a:r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rPr>
              <a:t>状态转换真值表</a:t>
            </a:r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转换为状态表</a:t>
            </a:r>
          </a:p>
        </p:txBody>
      </p:sp>
      <p:sp>
        <p:nvSpPr>
          <p:cNvPr id="411668" name="Rectangle 20">
            <a:extLst>
              <a:ext uri="{FF2B5EF4-FFF2-40B4-BE49-F238E27FC236}">
                <a16:creationId xmlns:a16="http://schemas.microsoft.com/office/drawing/2014/main" id="{90FE568E-EB71-4896-AD39-B7F3D94D2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1484313"/>
            <a:ext cx="1103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Arial" panose="020B0604020202020204" pitchFamily="34" charset="0"/>
              </a:rPr>
              <a:t>转换表</a:t>
            </a:r>
            <a:endParaRPr lang="zh-CN" altLang="en-US" sz="1800" b="0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411670" name="Object 22">
            <a:extLst>
              <a:ext uri="{FF2B5EF4-FFF2-40B4-BE49-F238E27FC236}">
                <a16:creationId xmlns:a16="http://schemas.microsoft.com/office/drawing/2014/main" id="{961D9347-9E4B-4D10-89B5-1C65C239B0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43663" y="2347913"/>
          <a:ext cx="158432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公式" r:id="rId3" imgW="748975" imgH="241195" progId="Equation.3">
                  <p:embed/>
                </p:oleObj>
              </mc:Choice>
              <mc:Fallback>
                <p:oleObj name="公式" r:id="rId3" imgW="748975" imgH="241195" progId="Equation.3">
                  <p:embed/>
                  <p:pic>
                    <p:nvPicPr>
                      <p:cNvPr id="411670" name="Object 22">
                        <a:extLst>
                          <a:ext uri="{FF2B5EF4-FFF2-40B4-BE49-F238E27FC236}">
                            <a16:creationId xmlns:a16="http://schemas.microsoft.com/office/drawing/2014/main" id="{961D9347-9E4B-4D10-89B5-1C65C239B0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663" y="2347913"/>
                        <a:ext cx="1584325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1913" name="Group 265">
            <a:extLst>
              <a:ext uri="{FF2B5EF4-FFF2-40B4-BE49-F238E27FC236}">
                <a16:creationId xmlns:a16="http://schemas.microsoft.com/office/drawing/2014/main" id="{073366A9-F6C4-462C-8D0D-D288C6625B0F}"/>
              </a:ext>
            </a:extLst>
          </p:cNvPr>
          <p:cNvGraphicFramePr>
            <a:graphicFrameLocks noGrp="1"/>
          </p:cNvGraphicFramePr>
          <p:nvPr/>
        </p:nvGraphicFramePr>
        <p:xfrm>
          <a:off x="4932363" y="2276475"/>
          <a:ext cx="4051300" cy="2846388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1345629401"/>
                    </a:ext>
                  </a:extLst>
                </a:gridCol>
                <a:gridCol w="1449387">
                  <a:extLst>
                    <a:ext uri="{9D8B030D-6E8A-4147-A177-3AD203B41FA5}">
                      <a16:colId xmlns:a16="http://schemas.microsoft.com/office/drawing/2014/main" val="2496901560"/>
                    </a:ext>
                  </a:extLst>
                </a:gridCol>
                <a:gridCol w="1052513">
                  <a:extLst>
                    <a:ext uri="{9D8B030D-6E8A-4147-A177-3AD203B41FA5}">
                      <a16:colId xmlns:a16="http://schemas.microsoft.com/office/drawing/2014/main" val="1908250512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2430574481"/>
                    </a:ext>
                  </a:extLst>
                </a:gridCol>
              </a:tblGrid>
              <a:tr h="560388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5910530"/>
                  </a:ext>
                </a:extLst>
              </a:tr>
              <a:tr h="2603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904812"/>
                  </a:ext>
                </a:extLst>
              </a:tr>
              <a:tr h="2635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00 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 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6890383"/>
                  </a:ext>
                </a:extLst>
              </a:tr>
              <a:tr h="2619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00 / 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01 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142529"/>
                  </a:ext>
                </a:extLst>
              </a:tr>
              <a:tr h="2635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00 / 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 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2181819"/>
                  </a:ext>
                </a:extLst>
              </a:tr>
              <a:tr h="2619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00 / 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01 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444402"/>
                  </a:ext>
                </a:extLst>
              </a:tr>
            </a:tbl>
          </a:graphicData>
        </a:graphic>
      </p:graphicFrame>
      <p:graphicFrame>
        <p:nvGraphicFramePr>
          <p:cNvPr id="411915" name="Object 267">
            <a:extLst>
              <a:ext uri="{FF2B5EF4-FFF2-40B4-BE49-F238E27FC236}">
                <a16:creationId xmlns:a16="http://schemas.microsoft.com/office/drawing/2014/main" id="{CBE4AA1F-86EB-449E-A08C-4DDAAA9306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08625" y="2492375"/>
          <a:ext cx="4238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公式" r:id="rId5" imgW="215713" imgH="241091" progId="Equation.3">
                  <p:embed/>
                </p:oleObj>
              </mc:Choice>
              <mc:Fallback>
                <p:oleObj name="公式" r:id="rId5" imgW="215713" imgH="241091" progId="Equation.3">
                  <p:embed/>
                  <p:pic>
                    <p:nvPicPr>
                      <p:cNvPr id="411915" name="Object 267">
                        <a:extLst>
                          <a:ext uri="{FF2B5EF4-FFF2-40B4-BE49-F238E27FC236}">
                            <a16:creationId xmlns:a16="http://schemas.microsoft.com/office/drawing/2014/main" id="{CBE4AA1F-86EB-449E-A08C-4DDAAA9306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2492375"/>
                        <a:ext cx="423863" cy="498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1916" name="Object 268">
            <a:extLst>
              <a:ext uri="{FF2B5EF4-FFF2-40B4-BE49-F238E27FC236}">
                <a16:creationId xmlns:a16="http://schemas.microsoft.com/office/drawing/2014/main" id="{9E2B95F8-E7C5-4995-AB25-1FA187168A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5238" y="2492375"/>
          <a:ext cx="414337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公式" r:id="rId7" imgW="215806" imgH="228501" progId="Equation.3">
                  <p:embed/>
                </p:oleObj>
              </mc:Choice>
              <mc:Fallback>
                <p:oleObj name="公式" r:id="rId7" imgW="215806" imgH="228501" progId="Equation.3">
                  <p:embed/>
                  <p:pic>
                    <p:nvPicPr>
                      <p:cNvPr id="411916" name="Object 268">
                        <a:extLst>
                          <a:ext uri="{FF2B5EF4-FFF2-40B4-BE49-F238E27FC236}">
                            <a16:creationId xmlns:a16="http://schemas.microsoft.com/office/drawing/2014/main" id="{9E2B95F8-E7C5-4995-AB25-1FA187168A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5238" y="2492375"/>
                        <a:ext cx="414337" cy="461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1918" name="Group 270">
            <a:extLst>
              <a:ext uri="{FF2B5EF4-FFF2-40B4-BE49-F238E27FC236}">
                <a16:creationId xmlns:a16="http://schemas.microsoft.com/office/drawing/2014/main" id="{F257EB94-FF76-440D-B831-2EEAF5E23CF9}"/>
              </a:ext>
            </a:extLst>
          </p:cNvPr>
          <p:cNvGraphicFramePr>
            <a:graphicFrameLocks noGrp="1"/>
          </p:cNvGraphicFramePr>
          <p:nvPr/>
        </p:nvGraphicFramePr>
        <p:xfrm>
          <a:off x="539750" y="1771650"/>
          <a:ext cx="4032250" cy="4232275"/>
        </p:xfrm>
        <a:graphic>
          <a:graphicData uri="http://schemas.openxmlformats.org/drawingml/2006/table">
            <a:tbl>
              <a:tblPr/>
              <a:tblGrid>
                <a:gridCol w="576263">
                  <a:extLst>
                    <a:ext uri="{9D8B030D-6E8A-4147-A177-3AD203B41FA5}">
                      <a16:colId xmlns:a16="http://schemas.microsoft.com/office/drawing/2014/main" val="3519310394"/>
                    </a:ext>
                  </a:extLst>
                </a:gridCol>
                <a:gridCol w="576262">
                  <a:extLst>
                    <a:ext uri="{9D8B030D-6E8A-4147-A177-3AD203B41FA5}">
                      <a16:colId xmlns:a16="http://schemas.microsoft.com/office/drawing/2014/main" val="1920593068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3551879935"/>
                    </a:ext>
                  </a:extLst>
                </a:gridCol>
                <a:gridCol w="574675">
                  <a:extLst>
                    <a:ext uri="{9D8B030D-6E8A-4147-A177-3AD203B41FA5}">
                      <a16:colId xmlns:a16="http://schemas.microsoft.com/office/drawing/2014/main" val="3061769792"/>
                    </a:ext>
                  </a:extLst>
                </a:gridCol>
                <a:gridCol w="576262">
                  <a:extLst>
                    <a:ext uri="{9D8B030D-6E8A-4147-A177-3AD203B41FA5}">
                      <a16:colId xmlns:a16="http://schemas.microsoft.com/office/drawing/2014/main" val="873802126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2142563241"/>
                    </a:ext>
                  </a:extLst>
                </a:gridCol>
                <a:gridCol w="576262">
                  <a:extLst>
                    <a:ext uri="{9D8B030D-6E8A-4147-A177-3AD203B41FA5}">
                      <a16:colId xmlns:a16="http://schemas.microsoft.com/office/drawing/2014/main" val="48409311"/>
                    </a:ext>
                  </a:extLst>
                </a:gridCol>
              </a:tblGrid>
              <a:tr h="5746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528892"/>
                  </a:ext>
                </a:extLst>
              </a:tr>
              <a:tr h="2682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485517"/>
                  </a:ext>
                </a:extLst>
              </a:tr>
              <a:tr h="269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49247"/>
                  </a:ext>
                </a:extLst>
              </a:tr>
              <a:tr h="2682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3884685"/>
                  </a:ext>
                </a:extLst>
              </a:tr>
              <a:tr h="2682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9368595"/>
                  </a:ext>
                </a:extLst>
              </a:tr>
              <a:tr h="269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4523972"/>
                  </a:ext>
                </a:extLst>
              </a:tr>
              <a:tr h="269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6227330"/>
                  </a:ext>
                </a:extLst>
              </a:tr>
              <a:tr h="2682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2978365"/>
                  </a:ext>
                </a:extLst>
              </a:tr>
              <a:tr h="269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537034"/>
                  </a:ext>
                </a:extLst>
              </a:tr>
            </a:tbl>
          </a:graphicData>
        </a:graphic>
      </p:graphicFrame>
      <p:grpSp>
        <p:nvGrpSpPr>
          <p:cNvPr id="412000" name="Group 352">
            <a:extLst>
              <a:ext uri="{FF2B5EF4-FFF2-40B4-BE49-F238E27FC236}">
                <a16:creationId xmlns:a16="http://schemas.microsoft.com/office/drawing/2014/main" id="{14F8EB54-ECBE-4E72-A6F7-386D1D3C4B27}"/>
              </a:ext>
            </a:extLst>
          </p:cNvPr>
          <p:cNvGrpSpPr>
            <a:grpSpLocks/>
          </p:cNvGrpSpPr>
          <p:nvPr/>
        </p:nvGrpSpPr>
        <p:grpSpPr bwMode="auto">
          <a:xfrm>
            <a:off x="684213" y="1268413"/>
            <a:ext cx="3365500" cy="1085850"/>
            <a:chOff x="2971" y="799"/>
            <a:chExt cx="2120" cy="684"/>
          </a:xfrm>
        </p:grpSpPr>
        <p:sp>
          <p:nvSpPr>
            <p:cNvPr id="412001" name="Rectangle 353">
              <a:extLst>
                <a:ext uri="{FF2B5EF4-FFF2-40B4-BE49-F238E27FC236}">
                  <a16:creationId xmlns:a16="http://schemas.microsoft.com/office/drawing/2014/main" id="{787703E5-A841-4A4F-B4F2-F93061AD0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799"/>
              <a:ext cx="1485" cy="306"/>
            </a:xfrm>
            <a:prstGeom prst="rect">
              <a:avLst/>
            </a:prstGeom>
            <a:solidFill>
              <a:srgbClr val="A3B2C1">
                <a:alpha val="0"/>
              </a:srgbClr>
            </a:solidFill>
            <a:ln w="28575">
              <a:solidFill>
                <a:srgbClr val="CC3399">
                  <a:alpha val="0"/>
                </a:srgb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zh-CN" altLang="en-US">
                  <a:solidFill>
                    <a:srgbClr val="000066"/>
                  </a:solidFill>
                  <a:latin typeface="Arial" panose="020B0604020202020204" pitchFamily="34" charset="0"/>
                  <a:ea typeface="楷体_GB2312" pitchFamily="49" charset="-122"/>
                  <a:cs typeface="Times New Roman" panose="02020603050405020304" pitchFamily="18" charset="0"/>
                </a:rPr>
                <a:t>状态转换真值表</a:t>
              </a:r>
            </a:p>
          </p:txBody>
        </p:sp>
        <p:sp>
          <p:nvSpPr>
            <p:cNvPr id="412002" name="Rectangle 354">
              <a:extLst>
                <a:ext uri="{FF2B5EF4-FFF2-40B4-BE49-F238E27FC236}">
                  <a16:creationId xmlns:a16="http://schemas.microsoft.com/office/drawing/2014/main" id="{38E62734-5E0E-417E-A0A4-9EB6900BA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6" y="987"/>
              <a:ext cx="314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graphicFrame>
          <p:nvGraphicFramePr>
            <p:cNvPr id="412003" name="Object 355">
              <a:extLst>
                <a:ext uri="{FF2B5EF4-FFF2-40B4-BE49-F238E27FC236}">
                  <a16:creationId xmlns:a16="http://schemas.microsoft.com/office/drawing/2014/main" id="{5FFF8F38-5C10-48A8-9248-84AFF919CAE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971" y="1162"/>
            <a:ext cx="261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7" name="公式" r:id="rId9" imgW="215806" imgH="228501" progId="Equation.3">
                    <p:embed/>
                  </p:oleObj>
                </mc:Choice>
                <mc:Fallback>
                  <p:oleObj name="公式" r:id="rId9" imgW="215806" imgH="228501" progId="Equation.3">
                    <p:embed/>
                    <p:pic>
                      <p:nvPicPr>
                        <p:cNvPr id="412003" name="Object 355">
                          <a:extLst>
                            <a:ext uri="{FF2B5EF4-FFF2-40B4-BE49-F238E27FC236}">
                              <a16:creationId xmlns:a16="http://schemas.microsoft.com/office/drawing/2014/main" id="{5FFF8F38-5C10-48A8-9248-84AFF919CAE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1" y="1162"/>
                          <a:ext cx="261" cy="2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004" name="Object 356">
              <a:extLst>
                <a:ext uri="{FF2B5EF4-FFF2-40B4-BE49-F238E27FC236}">
                  <a16:creationId xmlns:a16="http://schemas.microsoft.com/office/drawing/2014/main" id="{00D13B1A-484B-47FA-9362-39414AD56F8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243" y="1162"/>
            <a:ext cx="267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8" name="公式" r:id="rId10" imgW="215713" imgH="241091" progId="Equation.3">
                    <p:embed/>
                  </p:oleObj>
                </mc:Choice>
                <mc:Fallback>
                  <p:oleObj name="公式" r:id="rId10" imgW="215713" imgH="241091" progId="Equation.3">
                    <p:embed/>
                    <p:pic>
                      <p:nvPicPr>
                        <p:cNvPr id="412004" name="Object 356">
                          <a:extLst>
                            <a:ext uri="{FF2B5EF4-FFF2-40B4-BE49-F238E27FC236}">
                              <a16:creationId xmlns:a16="http://schemas.microsoft.com/office/drawing/2014/main" id="{00D13B1A-484B-47FA-9362-39414AD56F8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43" y="1162"/>
                          <a:ext cx="267" cy="31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005" name="Object 357">
              <a:extLst>
                <a:ext uri="{FF2B5EF4-FFF2-40B4-BE49-F238E27FC236}">
                  <a16:creationId xmlns:a16="http://schemas.microsoft.com/office/drawing/2014/main" id="{08A21D05-112E-42A6-AFA9-E339C3A418F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992" y="1166"/>
            <a:ext cx="367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9" name="公式" r:id="rId11" imgW="304668" imgH="228501" progId="Equation.3">
                    <p:embed/>
                  </p:oleObj>
                </mc:Choice>
                <mc:Fallback>
                  <p:oleObj name="公式" r:id="rId11" imgW="304668" imgH="228501" progId="Equation.3">
                    <p:embed/>
                    <p:pic>
                      <p:nvPicPr>
                        <p:cNvPr id="412005" name="Object 357">
                          <a:extLst>
                            <a:ext uri="{FF2B5EF4-FFF2-40B4-BE49-F238E27FC236}">
                              <a16:creationId xmlns:a16="http://schemas.microsoft.com/office/drawing/2014/main" id="{08A21D05-112E-42A6-AFA9-E339C3A418F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2" y="1166"/>
                          <a:ext cx="367" cy="3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006" name="Object 358">
              <a:extLst>
                <a:ext uri="{FF2B5EF4-FFF2-40B4-BE49-F238E27FC236}">
                  <a16:creationId xmlns:a16="http://schemas.microsoft.com/office/drawing/2014/main" id="{E9403E80-0CE0-4182-AE47-ED3C006A6ED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332" y="1162"/>
            <a:ext cx="36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0" name="公式" r:id="rId13" imgW="304668" imgH="241195" progId="Equation.3">
                    <p:embed/>
                  </p:oleObj>
                </mc:Choice>
                <mc:Fallback>
                  <p:oleObj name="公式" r:id="rId13" imgW="304668" imgH="241195" progId="Equation.3">
                    <p:embed/>
                    <p:pic>
                      <p:nvPicPr>
                        <p:cNvPr id="412006" name="Object 358">
                          <a:extLst>
                            <a:ext uri="{FF2B5EF4-FFF2-40B4-BE49-F238E27FC236}">
                              <a16:creationId xmlns:a16="http://schemas.microsoft.com/office/drawing/2014/main" id="{E9403E80-0CE0-4182-AE47-ED3C006A6ED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32" y="1162"/>
                          <a:ext cx="368" cy="32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1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11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11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11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11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6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61" name="Rectangle 21">
            <a:extLst>
              <a:ext uri="{FF2B5EF4-FFF2-40B4-BE49-F238E27FC236}">
                <a16:creationId xmlns:a16="http://schemas.microsoft.com/office/drawing/2014/main" id="{B4833DFF-7E38-4C5F-88FB-5790137E8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404813"/>
            <a:ext cx="3195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4.</a:t>
            </a:r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根据转换表得状态表</a:t>
            </a:r>
          </a:p>
        </p:txBody>
      </p:sp>
      <p:sp>
        <p:nvSpPr>
          <p:cNvPr id="445462" name="Rectangle 22">
            <a:extLst>
              <a:ext uri="{FF2B5EF4-FFF2-40B4-BE49-F238E27FC236}">
                <a16:creationId xmlns:a16="http://schemas.microsoft.com/office/drawing/2014/main" id="{C4F31148-1F3E-463F-B08D-DF65B2C21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2103438"/>
            <a:ext cx="1103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Arial" panose="020B0604020202020204" pitchFamily="34" charset="0"/>
              </a:rPr>
              <a:t>转换表</a:t>
            </a:r>
            <a:endParaRPr lang="zh-CN" altLang="en-US" sz="1800" b="0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445463" name="Object 23">
            <a:extLst>
              <a:ext uri="{FF2B5EF4-FFF2-40B4-BE49-F238E27FC236}">
                <a16:creationId xmlns:a16="http://schemas.microsoft.com/office/drawing/2014/main" id="{952D6185-7FEE-4B69-B480-51F2D8F1FB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35150" y="2967038"/>
          <a:ext cx="158432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公式" r:id="rId3" imgW="748975" imgH="241195" progId="Equation.3">
                  <p:embed/>
                </p:oleObj>
              </mc:Choice>
              <mc:Fallback>
                <p:oleObj name="公式" r:id="rId3" imgW="748975" imgH="241195" progId="Equation.3">
                  <p:embed/>
                  <p:pic>
                    <p:nvPicPr>
                      <p:cNvPr id="445463" name="Object 23">
                        <a:extLst>
                          <a:ext uri="{FF2B5EF4-FFF2-40B4-BE49-F238E27FC236}">
                            <a16:creationId xmlns:a16="http://schemas.microsoft.com/office/drawing/2014/main" id="{952D6185-7FEE-4B69-B480-51F2D8F1FB0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2967038"/>
                        <a:ext cx="1584325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5464" name="Group 24">
            <a:extLst>
              <a:ext uri="{FF2B5EF4-FFF2-40B4-BE49-F238E27FC236}">
                <a16:creationId xmlns:a16="http://schemas.microsoft.com/office/drawing/2014/main" id="{6CFD3D85-DC28-47A8-A8FB-2D6F38258A49}"/>
              </a:ext>
            </a:extLst>
          </p:cNvPr>
          <p:cNvGraphicFramePr>
            <a:graphicFrameLocks noGrp="1"/>
          </p:cNvGraphicFramePr>
          <p:nvPr/>
        </p:nvGraphicFramePr>
        <p:xfrm>
          <a:off x="323850" y="2895600"/>
          <a:ext cx="4051300" cy="2846388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2404628837"/>
                    </a:ext>
                  </a:extLst>
                </a:gridCol>
                <a:gridCol w="1449388">
                  <a:extLst>
                    <a:ext uri="{9D8B030D-6E8A-4147-A177-3AD203B41FA5}">
                      <a16:colId xmlns:a16="http://schemas.microsoft.com/office/drawing/2014/main" val="3938931297"/>
                    </a:ext>
                  </a:extLst>
                </a:gridCol>
                <a:gridCol w="1052512">
                  <a:extLst>
                    <a:ext uri="{9D8B030D-6E8A-4147-A177-3AD203B41FA5}">
                      <a16:colId xmlns:a16="http://schemas.microsoft.com/office/drawing/2014/main" val="1085119057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596133092"/>
                    </a:ext>
                  </a:extLst>
                </a:gridCol>
              </a:tblGrid>
              <a:tr h="560388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114928"/>
                  </a:ext>
                </a:extLst>
              </a:tr>
              <a:tr h="2603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970128"/>
                  </a:ext>
                </a:extLst>
              </a:tr>
              <a:tr h="2635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00 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 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0765273"/>
                  </a:ext>
                </a:extLst>
              </a:tr>
              <a:tr h="2619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00 / 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01 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787829"/>
                  </a:ext>
                </a:extLst>
              </a:tr>
              <a:tr h="2635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00 / 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 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652397"/>
                  </a:ext>
                </a:extLst>
              </a:tr>
              <a:tr h="2619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00 / 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01 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0734200"/>
                  </a:ext>
                </a:extLst>
              </a:tr>
            </a:tbl>
          </a:graphicData>
        </a:graphic>
      </p:graphicFrame>
      <p:graphicFrame>
        <p:nvGraphicFramePr>
          <p:cNvPr id="445499" name="Object 59">
            <a:extLst>
              <a:ext uri="{FF2B5EF4-FFF2-40B4-BE49-F238E27FC236}">
                <a16:creationId xmlns:a16="http://schemas.microsoft.com/office/drawing/2014/main" id="{9F5C4D2A-E328-45D5-838C-C22361E98C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3111500"/>
          <a:ext cx="42386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公式" r:id="rId5" imgW="215713" imgH="241091" progId="Equation.3">
                  <p:embed/>
                </p:oleObj>
              </mc:Choice>
              <mc:Fallback>
                <p:oleObj name="公式" r:id="rId5" imgW="215713" imgH="241091" progId="Equation.3">
                  <p:embed/>
                  <p:pic>
                    <p:nvPicPr>
                      <p:cNvPr id="445499" name="Object 59">
                        <a:extLst>
                          <a:ext uri="{FF2B5EF4-FFF2-40B4-BE49-F238E27FC236}">
                            <a16:creationId xmlns:a16="http://schemas.microsoft.com/office/drawing/2014/main" id="{9F5C4D2A-E328-45D5-838C-C22361E98C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111500"/>
                        <a:ext cx="423862" cy="498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5500" name="Object 60">
            <a:extLst>
              <a:ext uri="{FF2B5EF4-FFF2-40B4-BE49-F238E27FC236}">
                <a16:creationId xmlns:a16="http://schemas.microsoft.com/office/drawing/2014/main" id="{03C263A4-D947-4A27-8257-81B06A8F3C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6725" y="3111500"/>
          <a:ext cx="414338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公式" r:id="rId7" imgW="215806" imgH="228501" progId="Equation.3">
                  <p:embed/>
                </p:oleObj>
              </mc:Choice>
              <mc:Fallback>
                <p:oleObj name="公式" r:id="rId7" imgW="215806" imgH="228501" progId="Equation.3">
                  <p:embed/>
                  <p:pic>
                    <p:nvPicPr>
                      <p:cNvPr id="445500" name="Object 60">
                        <a:extLst>
                          <a:ext uri="{FF2B5EF4-FFF2-40B4-BE49-F238E27FC236}">
                            <a16:creationId xmlns:a16="http://schemas.microsoft.com/office/drawing/2014/main" id="{03C263A4-D947-4A27-8257-81B06A8F3C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" y="3111500"/>
                        <a:ext cx="414338" cy="461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5639" name="Group 199">
            <a:extLst>
              <a:ext uri="{FF2B5EF4-FFF2-40B4-BE49-F238E27FC236}">
                <a16:creationId xmlns:a16="http://schemas.microsoft.com/office/drawing/2014/main" id="{60999CFA-29AC-4689-BF8D-F30E98C64962}"/>
              </a:ext>
            </a:extLst>
          </p:cNvPr>
          <p:cNvGraphicFramePr>
            <a:graphicFrameLocks noGrp="1"/>
          </p:cNvGraphicFramePr>
          <p:nvPr/>
        </p:nvGraphicFramePr>
        <p:xfrm>
          <a:off x="5076825" y="2924175"/>
          <a:ext cx="3816350" cy="2743200"/>
        </p:xfrm>
        <a:graphic>
          <a:graphicData uri="http://schemas.openxmlformats.org/drawingml/2006/table">
            <a:tbl>
              <a:tblPr/>
              <a:tblGrid>
                <a:gridCol w="603250">
                  <a:extLst>
                    <a:ext uri="{9D8B030D-6E8A-4147-A177-3AD203B41FA5}">
                      <a16:colId xmlns:a16="http://schemas.microsoft.com/office/drawing/2014/main" val="1047509473"/>
                    </a:ext>
                  </a:extLst>
                </a:gridCol>
                <a:gridCol w="1468438">
                  <a:extLst>
                    <a:ext uri="{9D8B030D-6E8A-4147-A177-3AD203B41FA5}">
                      <a16:colId xmlns:a16="http://schemas.microsoft.com/office/drawing/2014/main" val="1463978279"/>
                    </a:ext>
                  </a:extLst>
                </a:gridCol>
                <a:gridCol w="1209675">
                  <a:extLst>
                    <a:ext uri="{9D8B030D-6E8A-4147-A177-3AD203B41FA5}">
                      <a16:colId xmlns:a16="http://schemas.microsoft.com/office/drawing/2014/main" val="2675864774"/>
                    </a:ext>
                  </a:extLst>
                </a:gridCol>
                <a:gridCol w="534987">
                  <a:extLst>
                    <a:ext uri="{9D8B030D-6E8A-4147-A177-3AD203B41FA5}">
                      <a16:colId xmlns:a16="http://schemas.microsoft.com/office/drawing/2014/main" val="1779338093"/>
                    </a:ext>
                  </a:extLst>
                </a:gridCol>
              </a:tblGrid>
              <a:tr h="311150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kumimoji="1" lang="en-US" altLang="zh-CN" sz="2400" b="0" i="1" u="none" strike="noStrike" cap="none" normalizeH="0" baseline="3000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kumimoji="1" lang="en-US" altLang="zh-CN" sz="2400" b="0" i="1" u="none" strike="noStrike" cap="none" normalizeH="0" baseline="3000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1" lang="en-US" altLang="zh-CN" sz="24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Y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217842"/>
                  </a:ext>
                </a:extLst>
              </a:tr>
              <a:tr h="3111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429172"/>
                  </a:ext>
                </a:extLst>
              </a:tr>
              <a:tr h="3095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991224"/>
                  </a:ext>
                </a:extLst>
              </a:tr>
              <a:tr h="3143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 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4579976"/>
                  </a:ext>
                </a:extLst>
              </a:tr>
              <a:tr h="3127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 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91456"/>
                  </a:ext>
                </a:extLst>
              </a:tr>
              <a:tr h="3127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 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6411396"/>
                  </a:ext>
                </a:extLst>
              </a:tr>
            </a:tbl>
          </a:graphicData>
        </a:graphic>
      </p:graphicFrame>
      <p:sp>
        <p:nvSpPr>
          <p:cNvPr id="445640" name="Rectangle 200">
            <a:extLst>
              <a:ext uri="{FF2B5EF4-FFF2-40B4-BE49-F238E27FC236}">
                <a16:creationId xmlns:a16="http://schemas.microsoft.com/office/drawing/2014/main" id="{AB82AFB3-B9D3-4492-9193-ECBAC3EB9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25" y="2205038"/>
            <a:ext cx="1103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Arial" panose="020B0604020202020204" pitchFamily="34" charset="0"/>
              </a:rPr>
              <a:t>状态表</a:t>
            </a:r>
            <a:endParaRPr lang="zh-CN" altLang="en-US" sz="1800" b="0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  <a:cs typeface="Arial" panose="020B0604020202020204" pitchFamily="34" charset="0"/>
            </a:endParaRPr>
          </a:p>
        </p:txBody>
      </p:sp>
      <p:sp>
        <p:nvSpPr>
          <p:cNvPr id="445641" name="Rectangle 201">
            <a:extLst>
              <a:ext uri="{FF2B5EF4-FFF2-40B4-BE49-F238E27FC236}">
                <a16:creationId xmlns:a16="http://schemas.microsoft.com/office/drawing/2014/main" id="{81633C66-20F0-44EB-A409-C0362C4A4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412875"/>
            <a:ext cx="6575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令</a:t>
            </a:r>
            <a:r>
              <a:rPr lang="en-US" altLang="zh-CN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4</a:t>
            </a:r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个状态为</a:t>
            </a:r>
            <a:r>
              <a:rPr lang="en-US" altLang="zh-CN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00=a</a:t>
            </a:r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，</a:t>
            </a:r>
            <a:r>
              <a:rPr lang="en-US" altLang="zh-CN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01=b</a:t>
            </a:r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，</a:t>
            </a:r>
            <a:r>
              <a:rPr lang="en-US" altLang="zh-CN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10=c</a:t>
            </a:r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，</a:t>
            </a:r>
            <a:r>
              <a:rPr lang="en-US" altLang="zh-CN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11=d</a:t>
            </a:r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，得：</a:t>
            </a:r>
            <a:r>
              <a:rPr kumimoji="1" lang="zh-CN" altLang="en-US">
                <a:ea typeface="楷体_GB2312" pitchFamily="49" charset="-122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4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56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29" name="Rectangle 57">
            <a:extLst>
              <a:ext uri="{FF2B5EF4-FFF2-40B4-BE49-F238E27FC236}">
                <a16:creationId xmlns:a16="http://schemas.microsoft.com/office/drawing/2014/main" id="{299EFF9C-E5BD-4B17-894A-1BD542833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404813"/>
            <a:ext cx="2665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5. </a:t>
            </a:r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状态图</a:t>
            </a:r>
            <a:r>
              <a:rPr lang="en-US" altLang="zh-CN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---</a:t>
            </a:r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有两种</a:t>
            </a:r>
          </a:p>
        </p:txBody>
      </p:sp>
      <p:graphicFrame>
        <p:nvGraphicFramePr>
          <p:cNvPr id="412770" name="Object 98">
            <a:extLst>
              <a:ext uri="{FF2B5EF4-FFF2-40B4-BE49-F238E27FC236}">
                <a16:creationId xmlns:a16="http://schemas.microsoft.com/office/drawing/2014/main" id="{C6EE3FB4-B8BD-4928-A597-8EDA4D9834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59338" y="1916113"/>
          <a:ext cx="3771900" cy="417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图片" r:id="rId3" imgW="1731505" imgH="2035670" progId="Word.Picture.8">
                  <p:embed/>
                </p:oleObj>
              </mc:Choice>
              <mc:Fallback>
                <p:oleObj name="图片" r:id="rId3" imgW="1731505" imgH="2035670" progId="Word.Picture.8">
                  <p:embed/>
                  <p:pic>
                    <p:nvPicPr>
                      <p:cNvPr id="412770" name="Object 98">
                        <a:extLst>
                          <a:ext uri="{FF2B5EF4-FFF2-40B4-BE49-F238E27FC236}">
                            <a16:creationId xmlns:a16="http://schemas.microsoft.com/office/drawing/2014/main" id="{C6EE3FB4-B8BD-4928-A597-8EDA4D9834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1916113"/>
                        <a:ext cx="3771900" cy="4176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772" name="Rectangle 100">
            <a:extLst>
              <a:ext uri="{FF2B5EF4-FFF2-40B4-BE49-F238E27FC236}">
                <a16:creationId xmlns:a16="http://schemas.microsoft.com/office/drawing/2014/main" id="{3E6D537B-5B90-4DE1-903B-A75F95EB4A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196975"/>
            <a:ext cx="76215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米利型输出标在方向线旁。穆尔型标在圆圈状态名旁。 </a:t>
            </a:r>
          </a:p>
        </p:txBody>
      </p:sp>
      <p:graphicFrame>
        <p:nvGraphicFramePr>
          <p:cNvPr id="412773" name="Object 101">
            <a:extLst>
              <a:ext uri="{FF2B5EF4-FFF2-40B4-BE49-F238E27FC236}">
                <a16:creationId xmlns:a16="http://schemas.microsoft.com/office/drawing/2014/main" id="{F7E60079-F21E-48C0-A9D2-FD7B9103C5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432451"/>
              </p:ext>
            </p:extLst>
          </p:nvPr>
        </p:nvGraphicFramePr>
        <p:xfrm>
          <a:off x="249238" y="2057400"/>
          <a:ext cx="4757737" cy="379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Picture" r:id="rId5" imgW="2390760" imgH="2019240" progId="Word.Picture.8">
                  <p:embed/>
                </p:oleObj>
              </mc:Choice>
              <mc:Fallback>
                <p:oleObj name="Picture" r:id="rId5" imgW="2390760" imgH="2019240" progId="Word.Picture.8">
                  <p:embed/>
                  <p:pic>
                    <p:nvPicPr>
                      <p:cNvPr id="412773" name="Object 101">
                        <a:extLst>
                          <a:ext uri="{FF2B5EF4-FFF2-40B4-BE49-F238E27FC236}">
                            <a16:creationId xmlns:a16="http://schemas.microsoft.com/office/drawing/2014/main" id="{F7E60079-F21E-48C0-A9D2-FD7B9103C5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238" y="2057400"/>
                        <a:ext cx="4757737" cy="3794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77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7" name="Rectangle 5">
            <a:extLst>
              <a:ext uri="{FF2B5EF4-FFF2-40B4-BE49-F238E27FC236}">
                <a16:creationId xmlns:a16="http://schemas.microsoft.com/office/drawing/2014/main" id="{6386EBF9-7054-4949-B6C3-44CDD5E9D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47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07556" name="Object 4">
            <a:extLst>
              <a:ext uri="{FF2B5EF4-FFF2-40B4-BE49-F238E27FC236}">
                <a16:creationId xmlns:a16="http://schemas.microsoft.com/office/drawing/2014/main" id="{EF3FD630-93D7-44CD-9251-CB85AE4B44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00563" y="1412875"/>
          <a:ext cx="4416425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图片" r:id="rId3" imgW="3343320" imgH="847800" progId="Word.Picture.8">
                  <p:embed/>
                </p:oleObj>
              </mc:Choice>
              <mc:Fallback>
                <p:oleObj name="图片" r:id="rId3" imgW="3343320" imgH="847800" progId="Word.Picture.8">
                  <p:embed/>
                  <p:pic>
                    <p:nvPicPr>
                      <p:cNvPr id="407556" name="Object 4">
                        <a:extLst>
                          <a:ext uri="{FF2B5EF4-FFF2-40B4-BE49-F238E27FC236}">
                            <a16:creationId xmlns:a16="http://schemas.microsoft.com/office/drawing/2014/main" id="{EF3FD630-93D7-44CD-9251-CB85AE4B44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1412875"/>
                        <a:ext cx="4416425" cy="1127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7558" name="Object 6">
            <a:extLst>
              <a:ext uri="{FF2B5EF4-FFF2-40B4-BE49-F238E27FC236}">
                <a16:creationId xmlns:a16="http://schemas.microsoft.com/office/drawing/2014/main" id="{F9997DED-7BA0-4752-84CD-C12D94D9A0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3650" y="1679575"/>
          <a:ext cx="3422650" cy="381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图片" r:id="rId5" imgW="2590920" imgH="2114640" progId="Word.Picture.8">
                  <p:embed/>
                </p:oleObj>
              </mc:Choice>
              <mc:Fallback>
                <p:oleObj name="图片" r:id="rId5" imgW="2590920" imgH="2114640" progId="Word.Picture.8">
                  <p:embed/>
                  <p:pic>
                    <p:nvPicPr>
                      <p:cNvPr id="407558" name="Object 6">
                        <a:extLst>
                          <a:ext uri="{FF2B5EF4-FFF2-40B4-BE49-F238E27FC236}">
                            <a16:creationId xmlns:a16="http://schemas.microsoft.com/office/drawing/2014/main" id="{F9997DED-7BA0-4752-84CD-C12D94D9A0F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3650" y="1679575"/>
                        <a:ext cx="3422650" cy="3816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7562" name="Rectangle 10">
            <a:extLst>
              <a:ext uri="{FF2B5EF4-FFF2-40B4-BE49-F238E27FC236}">
                <a16:creationId xmlns:a16="http://schemas.microsoft.com/office/drawing/2014/main" id="{FEFE5F40-ADB3-475F-BA74-0BC19181F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620713"/>
            <a:ext cx="1408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6.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时序图</a:t>
            </a:r>
          </a:p>
        </p:txBody>
      </p:sp>
      <p:sp>
        <p:nvSpPr>
          <p:cNvPr id="407564" name="Rectangle 12">
            <a:extLst>
              <a:ext uri="{FF2B5EF4-FFF2-40B4-BE49-F238E27FC236}">
                <a16:creationId xmlns:a16="http://schemas.microsoft.com/office/drawing/2014/main" id="{DED90CCC-F4C0-44E1-83DB-13E69F14E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5805488"/>
            <a:ext cx="7991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时序逻辑电路的五种描述方式是可以相互转换的</a:t>
            </a:r>
          </a:p>
        </p:txBody>
      </p:sp>
      <p:sp>
        <p:nvSpPr>
          <p:cNvPr id="407662" name="Rectangle 110">
            <a:extLst>
              <a:ext uri="{FF2B5EF4-FFF2-40B4-BE49-F238E27FC236}">
                <a16:creationId xmlns:a16="http://schemas.microsoft.com/office/drawing/2014/main" id="{EBA1597B-A4BE-48FE-8825-93581BDC3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549275"/>
            <a:ext cx="3248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根据转换表画出波形图</a:t>
            </a:r>
          </a:p>
        </p:txBody>
      </p:sp>
      <p:sp>
        <p:nvSpPr>
          <p:cNvPr id="407663" name="Rectangle 111">
            <a:extLst>
              <a:ext uri="{FF2B5EF4-FFF2-40B4-BE49-F238E27FC236}">
                <a16:creationId xmlns:a16="http://schemas.microsoft.com/office/drawing/2014/main" id="{FD2387B7-F120-43B5-B1D0-5130643E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4663" y="1484313"/>
            <a:ext cx="1103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Arial" panose="020B0604020202020204" pitchFamily="34" charset="0"/>
              </a:rPr>
              <a:t>转换表</a:t>
            </a:r>
            <a:endParaRPr lang="zh-CN" altLang="en-US" sz="1800" b="0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407664" name="Object 112">
            <a:extLst>
              <a:ext uri="{FF2B5EF4-FFF2-40B4-BE49-F238E27FC236}">
                <a16:creationId xmlns:a16="http://schemas.microsoft.com/office/drawing/2014/main" id="{B787344E-7FC6-4CC7-9DA1-02BD945D6C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44663" y="2347913"/>
          <a:ext cx="158432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公式" r:id="rId7" imgW="748975" imgH="241195" progId="Equation.3">
                  <p:embed/>
                </p:oleObj>
              </mc:Choice>
              <mc:Fallback>
                <p:oleObj name="公式" r:id="rId7" imgW="748975" imgH="241195" progId="Equation.3">
                  <p:embed/>
                  <p:pic>
                    <p:nvPicPr>
                      <p:cNvPr id="407664" name="Object 112">
                        <a:extLst>
                          <a:ext uri="{FF2B5EF4-FFF2-40B4-BE49-F238E27FC236}">
                            <a16:creationId xmlns:a16="http://schemas.microsoft.com/office/drawing/2014/main" id="{B787344E-7FC6-4CC7-9DA1-02BD945D6C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4663" y="2347913"/>
                        <a:ext cx="1584325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7665" name="Group 113">
            <a:extLst>
              <a:ext uri="{FF2B5EF4-FFF2-40B4-BE49-F238E27FC236}">
                <a16:creationId xmlns:a16="http://schemas.microsoft.com/office/drawing/2014/main" id="{2A5CF475-BBBF-4E07-A204-2764CAA3A284}"/>
              </a:ext>
            </a:extLst>
          </p:cNvPr>
          <p:cNvGraphicFramePr>
            <a:graphicFrameLocks noGrp="1"/>
          </p:cNvGraphicFramePr>
          <p:nvPr/>
        </p:nvGraphicFramePr>
        <p:xfrm>
          <a:off x="233363" y="2276475"/>
          <a:ext cx="4051300" cy="2838450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3036257364"/>
                    </a:ext>
                  </a:extLst>
                </a:gridCol>
                <a:gridCol w="1449387">
                  <a:extLst>
                    <a:ext uri="{9D8B030D-6E8A-4147-A177-3AD203B41FA5}">
                      <a16:colId xmlns:a16="http://schemas.microsoft.com/office/drawing/2014/main" val="552308533"/>
                    </a:ext>
                  </a:extLst>
                </a:gridCol>
                <a:gridCol w="1052513">
                  <a:extLst>
                    <a:ext uri="{9D8B030D-6E8A-4147-A177-3AD203B41FA5}">
                      <a16:colId xmlns:a16="http://schemas.microsoft.com/office/drawing/2014/main" val="2064353426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1898245720"/>
                    </a:ext>
                  </a:extLst>
                </a:gridCol>
              </a:tblGrid>
              <a:tr h="560388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848096"/>
                  </a:ext>
                </a:extLst>
              </a:tr>
              <a:tr h="2603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1" lang="en-US" altLang="zh-CN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514254"/>
                  </a:ext>
                </a:extLst>
              </a:tr>
              <a:tr h="2635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00 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 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0389534"/>
                  </a:ext>
                </a:extLst>
              </a:tr>
              <a:tr h="2619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00 / 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01 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7053920"/>
                  </a:ext>
                </a:extLst>
              </a:tr>
              <a:tr h="2635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00 / 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 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323008"/>
                  </a:ext>
                </a:extLst>
              </a:tr>
              <a:tr h="2619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00 / 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01 / 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5661935"/>
                  </a:ext>
                </a:extLst>
              </a:tr>
            </a:tbl>
          </a:graphicData>
        </a:graphic>
      </p:graphicFrame>
      <p:graphicFrame>
        <p:nvGraphicFramePr>
          <p:cNvPr id="407700" name="Object 148">
            <a:extLst>
              <a:ext uri="{FF2B5EF4-FFF2-40B4-BE49-F238E27FC236}">
                <a16:creationId xmlns:a16="http://schemas.microsoft.com/office/drawing/2014/main" id="{8DDF8E80-50F1-4A14-A143-E59F611CDB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9625" y="2492375"/>
          <a:ext cx="4238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公式" r:id="rId9" imgW="215713" imgH="241091" progId="Equation.3">
                  <p:embed/>
                </p:oleObj>
              </mc:Choice>
              <mc:Fallback>
                <p:oleObj name="公式" r:id="rId9" imgW="215713" imgH="241091" progId="Equation.3">
                  <p:embed/>
                  <p:pic>
                    <p:nvPicPr>
                      <p:cNvPr id="407700" name="Object 148">
                        <a:extLst>
                          <a:ext uri="{FF2B5EF4-FFF2-40B4-BE49-F238E27FC236}">
                            <a16:creationId xmlns:a16="http://schemas.microsoft.com/office/drawing/2014/main" id="{8DDF8E80-50F1-4A14-A143-E59F611CDB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625" y="2492375"/>
                        <a:ext cx="423863" cy="498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7701" name="Object 149">
            <a:extLst>
              <a:ext uri="{FF2B5EF4-FFF2-40B4-BE49-F238E27FC236}">
                <a16:creationId xmlns:a16="http://schemas.microsoft.com/office/drawing/2014/main" id="{FB92C51A-B5D0-44BC-8C57-2731C005D2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6238" y="2492375"/>
          <a:ext cx="414337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公式" r:id="rId11" imgW="215806" imgH="228501" progId="Equation.3">
                  <p:embed/>
                </p:oleObj>
              </mc:Choice>
              <mc:Fallback>
                <p:oleObj name="公式" r:id="rId11" imgW="215806" imgH="228501" progId="Equation.3">
                  <p:embed/>
                  <p:pic>
                    <p:nvPicPr>
                      <p:cNvPr id="407701" name="Object 149">
                        <a:extLst>
                          <a:ext uri="{FF2B5EF4-FFF2-40B4-BE49-F238E27FC236}">
                            <a16:creationId xmlns:a16="http://schemas.microsoft.com/office/drawing/2014/main" id="{FB92C51A-B5D0-44BC-8C57-2731C005D29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238" y="2492375"/>
                        <a:ext cx="414337" cy="461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7702" name="Object 150">
            <a:extLst>
              <a:ext uri="{FF2B5EF4-FFF2-40B4-BE49-F238E27FC236}">
                <a16:creationId xmlns:a16="http://schemas.microsoft.com/office/drawing/2014/main" id="{6C33ED5D-5C71-42A2-A5EA-69498ED3CB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43425" y="2887663"/>
          <a:ext cx="4421188" cy="253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图片" r:id="rId13" imgW="3390840" imgH="1933560" progId="Word.Picture.8">
                  <p:embed/>
                </p:oleObj>
              </mc:Choice>
              <mc:Fallback>
                <p:oleObj name="图片" r:id="rId13" imgW="3390840" imgH="1933560" progId="Word.Picture.8">
                  <p:embed/>
                  <p:pic>
                    <p:nvPicPr>
                      <p:cNvPr id="407702" name="Object 150">
                        <a:extLst>
                          <a:ext uri="{FF2B5EF4-FFF2-40B4-BE49-F238E27FC236}">
                            <a16:creationId xmlns:a16="http://schemas.microsoft.com/office/drawing/2014/main" id="{6C33ED5D-5C71-42A2-A5EA-69498ED3CB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3425" y="2887663"/>
                        <a:ext cx="4421188" cy="2535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7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07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07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07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64" grpId="0" autoUpdateAnimBg="0"/>
    </p:bld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16013</TotalTime>
  <Words>810</Words>
  <Application>Microsoft Office PowerPoint</Application>
  <PresentationFormat>全屏显示(4:3)</PresentationFormat>
  <Paragraphs>265</Paragraphs>
  <Slides>14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楷体_GB2312</vt:lpstr>
      <vt:lpstr>宋体</vt:lpstr>
      <vt:lpstr>Arial</vt:lpstr>
      <vt:lpstr>Arial Narrow</vt:lpstr>
      <vt:lpstr>Tahoma</vt:lpstr>
      <vt:lpstr>Times New Roman</vt:lpstr>
      <vt:lpstr>Verdana</vt:lpstr>
      <vt:lpstr>Wingdings</vt:lpstr>
      <vt:lpstr>Profile</vt:lpstr>
      <vt:lpstr>图片</vt:lpstr>
      <vt:lpstr>公式</vt:lpstr>
      <vt:lpstr>Microsoft Word 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小黑</cp:lastModifiedBy>
  <cp:revision>1723</cp:revision>
  <dcterms:created xsi:type="dcterms:W3CDTF">2004-08-29T02:51:05Z</dcterms:created>
  <dcterms:modified xsi:type="dcterms:W3CDTF">2020-11-08T08:45:46Z</dcterms:modified>
</cp:coreProperties>
</file>